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354" r:id="rId3"/>
    <p:sldId id="370" r:id="rId4"/>
    <p:sldId id="357" r:id="rId5"/>
    <p:sldId id="356" r:id="rId6"/>
    <p:sldId id="355" r:id="rId7"/>
    <p:sldId id="371" r:id="rId8"/>
    <p:sldId id="358" r:id="rId9"/>
    <p:sldId id="359" r:id="rId10"/>
    <p:sldId id="360" r:id="rId11"/>
    <p:sldId id="361" r:id="rId12"/>
    <p:sldId id="363" r:id="rId13"/>
    <p:sldId id="364" r:id="rId14"/>
    <p:sldId id="365" r:id="rId15"/>
    <p:sldId id="366" r:id="rId16"/>
    <p:sldId id="372" r:id="rId17"/>
    <p:sldId id="367" r:id="rId18"/>
    <p:sldId id="368" r:id="rId19"/>
    <p:sldId id="373" r:id="rId20"/>
    <p:sldId id="369" r:id="rId21"/>
    <p:sldId id="32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2A0"/>
    <a:srgbClr val="B0C4DD"/>
    <a:srgbClr val="6C92C0"/>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3" autoAdjust="0"/>
    <p:restoredTop sz="91297"/>
  </p:normalViewPr>
  <p:slideViewPr>
    <p:cSldViewPr snapToGrid="0" showGuides="1">
      <p:cViewPr varScale="1">
        <p:scale>
          <a:sx n="85" d="100"/>
          <a:sy n="85" d="100"/>
        </p:scale>
        <p:origin x="-662" y="115"/>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2020/11/8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extLst>
      <p:ext uri="{BB962C8B-B14F-4D97-AF65-F5344CB8AC3E}">
        <p14:creationId xmlns:p14="http://schemas.microsoft.com/office/powerpoint/2010/main" val="364343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9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43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25714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29992;&#25143;&#20307;&#39564;/&#21407;&#22411;.r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6432" y="1097600"/>
            <a:ext cx="7495569" cy="5760400"/>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0"/>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37021" y="3288561"/>
            <a:ext cx="7119355" cy="769441"/>
          </a:xfrm>
          <a:prstGeom prst="rect">
            <a:avLst/>
          </a:prstGeom>
          <a:noFill/>
        </p:spPr>
        <p:txBody>
          <a:bodyPr wrap="square" rtlCol="0">
            <a:spAutoFit/>
          </a:bodyPr>
          <a:lstStyle/>
          <a:p>
            <a:r>
              <a:rPr lang="zh-CN" altLang="en-US" sz="4400" b="1" dirty="0" smtClean="0">
                <a:solidFill>
                  <a:schemeClr val="bg1"/>
                </a:solidFill>
                <a:latin typeface="STFangsong" charset="-122"/>
                <a:ea typeface="STFangsong" charset="-122"/>
                <a:cs typeface="STFangsong" charset="-122"/>
              </a:rPr>
              <a:t>奔驰购车网站任务一展示</a:t>
            </a:r>
            <a:endParaRPr lang="zh-CN" altLang="en-US" sz="4400" b="1" dirty="0">
              <a:solidFill>
                <a:schemeClr val="bg1"/>
              </a:solidFill>
              <a:latin typeface="STFangsong" charset="-122"/>
              <a:ea typeface="STFangsong" charset="-122"/>
              <a:cs typeface="STFangsong" charset="-122"/>
            </a:endParaRPr>
          </a:p>
        </p:txBody>
      </p:sp>
      <p:sp>
        <p:nvSpPr>
          <p:cNvPr id="14" name="矩形 13"/>
          <p:cNvSpPr/>
          <p:nvPr/>
        </p:nvSpPr>
        <p:spPr>
          <a:xfrm>
            <a:off x="1797830" y="4348475"/>
            <a:ext cx="184731" cy="369332"/>
          </a:xfrm>
          <a:prstGeom prst="rect">
            <a:avLst/>
          </a:prstGeom>
        </p:spPr>
        <p:txBody>
          <a:bodyPr wrap="none">
            <a:spAutoFit/>
          </a:bodyPr>
          <a:lstStyle/>
          <a:p>
            <a:endParaRPr lang="zh-CN" altLang="en-US" dirty="0">
              <a:solidFill>
                <a:schemeClr val="bg1"/>
              </a:solidFill>
            </a:endParaRPr>
          </a:p>
        </p:txBody>
      </p:sp>
      <p:sp>
        <p:nvSpPr>
          <p:cNvPr id="8" name="文本框 9"/>
          <p:cNvSpPr txBox="1">
            <a:spLocks noChangeArrowheads="1"/>
          </p:cNvSpPr>
          <p:nvPr/>
        </p:nvSpPr>
        <p:spPr bwMode="auto">
          <a:xfrm>
            <a:off x="771801" y="4181444"/>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charset="-122"/>
                <a:ea typeface="等线" charset="-122"/>
              </a:defRPr>
            </a:lvl1pPr>
            <a:lvl2pPr marL="742950" indent="-285750">
              <a:defRPr>
                <a:solidFill>
                  <a:schemeClr val="tx1"/>
                </a:solidFill>
                <a:latin typeface="等线" charset="-122"/>
                <a:ea typeface="等线" charset="-122"/>
              </a:defRPr>
            </a:lvl2pPr>
            <a:lvl3pPr marL="1143000" indent="-228600">
              <a:defRPr>
                <a:solidFill>
                  <a:schemeClr val="tx1"/>
                </a:solidFill>
                <a:latin typeface="等线" charset="-122"/>
                <a:ea typeface="等线" charset="-122"/>
              </a:defRPr>
            </a:lvl3pPr>
            <a:lvl4pPr marL="1600200" indent="-228600">
              <a:defRPr>
                <a:solidFill>
                  <a:schemeClr val="tx1"/>
                </a:solidFill>
                <a:latin typeface="等线" charset="-122"/>
                <a:ea typeface="等线" charset="-122"/>
              </a:defRPr>
            </a:lvl4pPr>
            <a:lvl5pPr marL="2057400" indent="-228600">
              <a:defRPr>
                <a:solidFill>
                  <a:schemeClr val="tx1"/>
                </a:solidFill>
                <a:latin typeface="等线" charset="-122"/>
                <a:ea typeface="等线" charset="-122"/>
              </a:defRPr>
            </a:lvl5pPr>
            <a:lvl6pPr marL="2514600" indent="-228600" eaLnBrk="0" fontAlgn="base" hangingPunct="0">
              <a:spcBef>
                <a:spcPct val="0"/>
              </a:spcBef>
              <a:spcAft>
                <a:spcPct val="0"/>
              </a:spcAft>
              <a:defRPr>
                <a:solidFill>
                  <a:schemeClr val="tx1"/>
                </a:solidFill>
                <a:latin typeface="等线" charset="-122"/>
                <a:ea typeface="等线" charset="-122"/>
              </a:defRPr>
            </a:lvl6pPr>
            <a:lvl7pPr marL="2971800" indent="-228600" eaLnBrk="0" fontAlgn="base" hangingPunct="0">
              <a:spcBef>
                <a:spcPct val="0"/>
              </a:spcBef>
              <a:spcAft>
                <a:spcPct val="0"/>
              </a:spcAft>
              <a:defRPr>
                <a:solidFill>
                  <a:schemeClr val="tx1"/>
                </a:solidFill>
                <a:latin typeface="等线" charset="-122"/>
                <a:ea typeface="等线" charset="-122"/>
              </a:defRPr>
            </a:lvl7pPr>
            <a:lvl8pPr marL="3429000" indent="-228600" eaLnBrk="0" fontAlgn="base" hangingPunct="0">
              <a:spcBef>
                <a:spcPct val="0"/>
              </a:spcBef>
              <a:spcAft>
                <a:spcPct val="0"/>
              </a:spcAft>
              <a:defRPr>
                <a:solidFill>
                  <a:schemeClr val="tx1"/>
                </a:solidFill>
                <a:latin typeface="等线" charset="-122"/>
                <a:ea typeface="等线" charset="-122"/>
              </a:defRPr>
            </a:lvl8pPr>
            <a:lvl9pPr marL="3886200" indent="-228600" eaLnBrk="0" fontAlgn="base" hangingPunct="0">
              <a:spcBef>
                <a:spcPct val="0"/>
              </a:spcBef>
              <a:spcAft>
                <a:spcPct val="0"/>
              </a:spcAft>
              <a:defRPr>
                <a:solidFill>
                  <a:schemeClr val="tx1"/>
                </a:solidFill>
                <a:latin typeface="等线" charset="-122"/>
                <a:ea typeface="等线" charset="-122"/>
              </a:defRPr>
            </a:lvl9pPr>
          </a:lstStyle>
          <a:p>
            <a:r>
              <a:rPr lang="zh-CN" altLang="en-US" sz="2400" dirty="0" smtClean="0">
                <a:solidFill>
                  <a:schemeClr val="bg1"/>
                </a:solidFill>
                <a:latin typeface="STFangsong" charset="-122"/>
                <a:ea typeface="STFangsong" charset="-122"/>
                <a:cs typeface="STFangsong" charset="-122"/>
              </a:rPr>
              <a:t>组员：张帅，何科</a:t>
            </a:r>
            <a:endParaRPr lang="zh-CN" altLang="en-US" sz="2400" dirty="0">
              <a:solidFill>
                <a:schemeClr val="bg1"/>
              </a:solidFill>
              <a:latin typeface="STFangsong" charset="-122"/>
              <a:ea typeface="STFangsong" charset="-122"/>
              <a:cs typeface="STFangsong" charset="-122"/>
            </a:endParaRPr>
          </a:p>
        </p:txBody>
      </p:sp>
    </p:spTree>
    <p:extLst>
      <p:ext uri="{BB962C8B-B14F-4D97-AF65-F5344CB8AC3E}">
        <p14:creationId xmlns:p14="http://schemas.microsoft.com/office/powerpoint/2010/main" val="2564476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竞品分析（以北京现代官网为例</a:t>
            </a:r>
            <a:r>
              <a:rPr lang="zh-CN" altLang="zh-CN" sz="2400" b="1" dirty="0" smtClean="0"/>
              <a:t>）</a:t>
            </a:r>
            <a:r>
              <a:rPr lang="zh-CN" altLang="en-US" sz="2400" b="1" dirty="0" smtClean="0"/>
              <a:t>：</a:t>
            </a:r>
            <a:endParaRPr lang="zh-CN" altLang="zh-CN" sz="2400" dirty="0"/>
          </a:p>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1910917408"/>
              </p:ext>
            </p:extLst>
          </p:nvPr>
        </p:nvGraphicFramePr>
        <p:xfrm>
          <a:off x="1310973" y="5085478"/>
          <a:ext cx="9652862" cy="1112520"/>
        </p:xfrm>
        <a:graphic>
          <a:graphicData uri="http://schemas.openxmlformats.org/drawingml/2006/table">
            <a:tbl>
              <a:tblPr firstRow="1" bandRow="1">
                <a:tableStyleId>{073A0DAA-6AF3-43AB-8588-CEC1D06C72B9}</a:tableStyleId>
              </a:tblPr>
              <a:tblGrid>
                <a:gridCol w="7486875"/>
                <a:gridCol w="2165987"/>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模块页</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优势</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结论</a:t>
                      </a:r>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t>分类检索，加快效率，有效信息第一时间可以展示，方便用户快速挑选</a:t>
                      </a:r>
                      <a:endParaRPr lang="zh-CN" altLang="en-US" dirty="0"/>
                    </a:p>
                  </a:txBody>
                  <a:tcPr>
                    <a:solidFill>
                      <a:schemeClr val="bg1"/>
                    </a:solidFill>
                  </a:tcPr>
                </a:tc>
                <a:tc>
                  <a:txBody>
                    <a:bodyPr/>
                    <a:lstStyle/>
                    <a:p>
                      <a:r>
                        <a:rPr lang="zh-CN" altLang="en-US" dirty="0" smtClean="0"/>
                        <a:t>值得借鉴</a:t>
                      </a:r>
                      <a:endParaRPr lang="zh-CN" altLang="en-US" dirty="0"/>
                    </a:p>
                  </a:txBody>
                  <a:tcPr>
                    <a:solidFill>
                      <a:schemeClr val="bg1"/>
                    </a:solidFill>
                  </a:tcPr>
                </a:tc>
              </a:tr>
            </a:tbl>
          </a:graphicData>
        </a:graphic>
      </p:graphicFrame>
      <p:pic>
        <p:nvPicPr>
          <p:cNvPr id="10" name="图片 9"/>
          <p:cNvPicPr/>
          <p:nvPr/>
        </p:nvPicPr>
        <p:blipFill>
          <a:blip r:embed="rId2"/>
          <a:stretch>
            <a:fillRect/>
          </a:stretch>
        </p:blipFill>
        <p:spPr>
          <a:xfrm>
            <a:off x="1310973" y="1716253"/>
            <a:ext cx="5245415" cy="3133653"/>
          </a:xfrm>
          <a:prstGeom prst="rect">
            <a:avLst/>
          </a:prstGeom>
        </p:spPr>
      </p:pic>
    </p:spTree>
    <p:extLst>
      <p:ext uri="{BB962C8B-B14F-4D97-AF65-F5344CB8AC3E}">
        <p14:creationId xmlns:p14="http://schemas.microsoft.com/office/powerpoint/2010/main" val="2952347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竞品分析（以北京现代官网为例</a:t>
            </a:r>
            <a:r>
              <a:rPr lang="zh-CN" altLang="zh-CN" sz="2400" b="1" dirty="0" smtClean="0"/>
              <a:t>）</a:t>
            </a:r>
            <a:r>
              <a:rPr lang="zh-CN" altLang="en-US" sz="2400" b="1" dirty="0" smtClean="0"/>
              <a:t>：</a:t>
            </a:r>
            <a:endParaRPr lang="zh-CN" altLang="zh-CN" sz="2400" dirty="0"/>
          </a:p>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3304801694"/>
              </p:ext>
            </p:extLst>
          </p:nvPr>
        </p:nvGraphicFramePr>
        <p:xfrm>
          <a:off x="1226820" y="4778188"/>
          <a:ext cx="9652862" cy="1667534"/>
        </p:xfrm>
        <a:graphic>
          <a:graphicData uri="http://schemas.openxmlformats.org/drawingml/2006/table">
            <a:tbl>
              <a:tblPr firstRow="1" bandRow="1">
                <a:tableStyleId>{073A0DAA-6AF3-43AB-8588-CEC1D06C72B9}</a:tableStyleId>
              </a:tblPr>
              <a:tblGrid>
                <a:gridCol w="7486875"/>
                <a:gridCol w="2165987"/>
              </a:tblGrid>
              <a:tr h="38229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内容页</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优势</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结论</a:t>
                      </a:r>
                      <a:endParaRPr lang="zh-CN" altLang="en-US" dirty="0">
                        <a:solidFill>
                          <a:sysClr val="windowText" lastClr="000000"/>
                        </a:solidFill>
                      </a:endParaRPr>
                    </a:p>
                  </a:txBody>
                  <a:tcP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分类检索，加快效率，有效信息第一时间可以展示，方便用户快速挑</a:t>
                      </a:r>
                      <a:r>
                        <a:rPr lang="zh-CN" altLang="zh-CN" sz="1800" kern="1200" dirty="0" smtClean="0">
                          <a:solidFill>
                            <a:schemeClr val="dk1"/>
                          </a:solidFill>
                          <a:effectLst/>
                          <a:latin typeface="+mn-lt"/>
                          <a:ea typeface="+mn-ea"/>
                          <a:cs typeface="+mn-cs"/>
                        </a:rPr>
                        <a:t>通过让用户选择的方式，选择查看车辆的内饰和外饰，用户只有搭配颜色，提供了用户的可选择性和可操作性，提升了用户的体验，</a:t>
                      </a:r>
                    </a:p>
                  </a:txBody>
                  <a:tcPr>
                    <a:solidFill>
                      <a:schemeClr val="bg1"/>
                    </a:solidFill>
                  </a:tcPr>
                </a:tc>
                <a:tc>
                  <a:txBody>
                    <a:bodyPr/>
                    <a:lstStyle/>
                    <a:p>
                      <a:r>
                        <a:rPr lang="zh-CN" altLang="en-US" dirty="0" smtClean="0"/>
                        <a:t>值得借鉴</a:t>
                      </a:r>
                      <a:endParaRPr lang="zh-CN" altLang="en-US" dirty="0"/>
                    </a:p>
                  </a:txBody>
                  <a:tcPr>
                    <a:solidFill>
                      <a:schemeClr val="bg1"/>
                    </a:solidFill>
                  </a:tcPr>
                </a:tc>
              </a:tr>
            </a:tbl>
          </a:graphicData>
        </a:graphic>
      </p:graphicFrame>
      <p:pic>
        <p:nvPicPr>
          <p:cNvPr id="8" name="图片 7"/>
          <p:cNvPicPr/>
          <p:nvPr/>
        </p:nvPicPr>
        <p:blipFill>
          <a:blip r:embed="rId2"/>
          <a:stretch>
            <a:fillRect/>
          </a:stretch>
        </p:blipFill>
        <p:spPr>
          <a:xfrm>
            <a:off x="1310972" y="1804183"/>
            <a:ext cx="6237309" cy="2812641"/>
          </a:xfrm>
          <a:prstGeom prst="rect">
            <a:avLst/>
          </a:prstGeom>
        </p:spPr>
      </p:pic>
    </p:spTree>
    <p:extLst>
      <p:ext uri="{BB962C8B-B14F-4D97-AF65-F5344CB8AC3E}">
        <p14:creationId xmlns:p14="http://schemas.microsoft.com/office/powerpoint/2010/main" val="2067918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竞品分析（以北京现代官网为例</a:t>
            </a:r>
            <a:r>
              <a:rPr lang="zh-CN" altLang="zh-CN" sz="2400" b="1" dirty="0" smtClean="0"/>
              <a:t>）</a:t>
            </a:r>
            <a:r>
              <a:rPr lang="zh-CN" altLang="en-US" sz="2400" b="1" dirty="0" smtClean="0"/>
              <a:t>：</a:t>
            </a:r>
            <a:endParaRPr lang="zh-CN" altLang="zh-CN" sz="2400" dirty="0"/>
          </a:p>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1621990193"/>
              </p:ext>
            </p:extLst>
          </p:nvPr>
        </p:nvGraphicFramePr>
        <p:xfrm>
          <a:off x="1226820" y="4778188"/>
          <a:ext cx="9652862" cy="1667534"/>
        </p:xfrm>
        <a:graphic>
          <a:graphicData uri="http://schemas.openxmlformats.org/drawingml/2006/table">
            <a:tbl>
              <a:tblPr firstRow="1" bandRow="1">
                <a:tableStyleId>{073A0DAA-6AF3-43AB-8588-CEC1D06C72B9}</a:tableStyleId>
              </a:tblPr>
              <a:tblGrid>
                <a:gridCol w="5496709"/>
                <a:gridCol w="4156153"/>
              </a:tblGrid>
              <a:tr h="38229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经销商查询</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优势</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不足</a:t>
                      </a:r>
                      <a:endParaRPr lang="zh-CN" altLang="en-US" dirty="0">
                        <a:solidFill>
                          <a:sysClr val="windowText" lastClr="000000"/>
                        </a:solidFill>
                      </a:endParaRPr>
                    </a:p>
                  </a:txBody>
                  <a:tcP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直接调用百度地图</a:t>
                      </a:r>
                      <a:r>
                        <a:rPr lang="en-US" altLang="zh-CN" sz="1800" kern="1200" dirty="0" err="1" smtClean="0">
                          <a:solidFill>
                            <a:schemeClr val="dk1"/>
                          </a:solidFill>
                          <a:effectLst/>
                          <a:latin typeface="+mn-lt"/>
                          <a:ea typeface="+mn-ea"/>
                          <a:cs typeface="+mn-cs"/>
                        </a:rPr>
                        <a:t>api</a:t>
                      </a:r>
                      <a:r>
                        <a:rPr lang="zh-CN" altLang="en-US" sz="1800" kern="1200" dirty="0" smtClean="0">
                          <a:solidFill>
                            <a:schemeClr val="dk1"/>
                          </a:solidFill>
                          <a:effectLst/>
                          <a:latin typeface="+mn-lt"/>
                          <a:ea typeface="+mn-ea"/>
                          <a:cs typeface="+mn-cs"/>
                        </a:rPr>
                        <a:t>，方便用户定位经销商位置，不用二次查询，范围层级选择，减少用户选择经销商的难度，提供便利，</a:t>
                      </a:r>
                      <a:endParaRPr lang="zh-CN" altLang="zh-CN" sz="1800" kern="1200" dirty="0" smtClean="0">
                        <a:solidFill>
                          <a:schemeClr val="dk1"/>
                        </a:solidFill>
                        <a:effectLst/>
                        <a:latin typeface="+mn-lt"/>
                        <a:ea typeface="+mn-ea"/>
                        <a:cs typeface="+mn-cs"/>
                      </a:endParaRPr>
                    </a:p>
                  </a:txBody>
                  <a:tcPr>
                    <a:solidFill>
                      <a:schemeClr val="bg1"/>
                    </a:solidFill>
                  </a:tcPr>
                </a:tc>
                <a:tc>
                  <a:txBody>
                    <a:bodyPr/>
                    <a:lstStyle/>
                    <a:p>
                      <a:r>
                        <a:rPr lang="zh-CN" altLang="en-US" dirty="0" smtClean="0"/>
                        <a:t>采用级联选择器更加便利清晰</a:t>
                      </a:r>
                      <a:endParaRPr lang="zh-CN" altLang="en-US" dirty="0"/>
                    </a:p>
                  </a:txBody>
                  <a:tcPr>
                    <a:solidFill>
                      <a:schemeClr val="bg1"/>
                    </a:solidFill>
                  </a:tcPr>
                </a:tc>
              </a:tr>
            </a:tbl>
          </a:graphicData>
        </a:graphic>
      </p:graphicFrame>
      <p:pic>
        <p:nvPicPr>
          <p:cNvPr id="9" name="图片 8"/>
          <p:cNvPicPr/>
          <p:nvPr/>
        </p:nvPicPr>
        <p:blipFill>
          <a:blip r:embed="rId2"/>
          <a:stretch>
            <a:fillRect/>
          </a:stretch>
        </p:blipFill>
        <p:spPr>
          <a:xfrm>
            <a:off x="1226820" y="1716253"/>
            <a:ext cx="6043556" cy="2837818"/>
          </a:xfrm>
          <a:prstGeom prst="rect">
            <a:avLst/>
          </a:prstGeom>
        </p:spPr>
      </p:pic>
    </p:spTree>
    <p:extLst>
      <p:ext uri="{BB962C8B-B14F-4D97-AF65-F5344CB8AC3E}">
        <p14:creationId xmlns:p14="http://schemas.microsoft.com/office/powerpoint/2010/main" val="943639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竞品分析（以北京现代官网为例</a:t>
            </a:r>
            <a:r>
              <a:rPr lang="zh-CN" altLang="zh-CN" sz="2400" b="1" dirty="0" smtClean="0"/>
              <a:t>）</a:t>
            </a:r>
            <a:r>
              <a:rPr lang="zh-CN" altLang="en-US" sz="2400" b="1" dirty="0" smtClean="0"/>
              <a:t>：</a:t>
            </a:r>
            <a:endParaRPr lang="zh-CN" altLang="zh-CN" sz="2400" dirty="0"/>
          </a:p>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1717433200"/>
              </p:ext>
            </p:extLst>
          </p:nvPr>
        </p:nvGraphicFramePr>
        <p:xfrm>
          <a:off x="1226820" y="4616824"/>
          <a:ext cx="9652862" cy="1667534"/>
        </p:xfrm>
        <a:graphic>
          <a:graphicData uri="http://schemas.openxmlformats.org/drawingml/2006/table">
            <a:tbl>
              <a:tblPr firstRow="1" bandRow="1">
                <a:tableStyleId>{073A0DAA-6AF3-43AB-8588-CEC1D06C72B9}</a:tableStyleId>
              </a:tblPr>
              <a:tblGrid>
                <a:gridCol w="5496709"/>
                <a:gridCol w="4156153"/>
              </a:tblGrid>
              <a:tr h="38229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经销商查询</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不足</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结论</a:t>
                      </a:r>
                      <a:endParaRPr lang="zh-CN" altLang="en-US" dirty="0">
                        <a:solidFill>
                          <a:sysClr val="windowText" lastClr="000000"/>
                        </a:solidFill>
                      </a:endParaRPr>
                    </a:p>
                  </a:txBody>
                  <a:tcP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资料下载不在对应车型的具体内容页，在其他功能区域展示，用户需要自己选择对应车型的资料进行下载，便利程度不高</a:t>
                      </a:r>
                      <a:endParaRPr lang="zh-CN" altLang="zh-CN" sz="1800" kern="1200" dirty="0" smtClean="0">
                        <a:solidFill>
                          <a:schemeClr val="dk1"/>
                        </a:solidFill>
                        <a:effectLst/>
                        <a:latin typeface="+mn-lt"/>
                        <a:ea typeface="+mn-ea"/>
                        <a:cs typeface="+mn-cs"/>
                      </a:endParaRPr>
                    </a:p>
                  </a:txBody>
                  <a:tcPr>
                    <a:solidFill>
                      <a:schemeClr val="bg1"/>
                    </a:solidFill>
                  </a:tcPr>
                </a:tc>
                <a:tc>
                  <a:txBody>
                    <a:bodyPr/>
                    <a:lstStyle/>
                    <a:p>
                      <a:r>
                        <a:rPr lang="zh-CN" altLang="en-US" dirty="0" smtClean="0"/>
                        <a:t>自己设计时将资料下载放置在车型的具体模块页中</a:t>
                      </a:r>
                      <a:endParaRPr lang="zh-CN" altLang="en-US" dirty="0"/>
                    </a:p>
                  </a:txBody>
                  <a:tcPr>
                    <a:solidFill>
                      <a:schemeClr val="bg1"/>
                    </a:solidFill>
                  </a:tcPr>
                </a:tc>
              </a:tr>
            </a:tbl>
          </a:graphicData>
        </a:graphic>
      </p:graphicFrame>
      <p:pic>
        <p:nvPicPr>
          <p:cNvPr id="8" name="图片 7"/>
          <p:cNvPicPr/>
          <p:nvPr/>
        </p:nvPicPr>
        <p:blipFill>
          <a:blip r:embed="rId2"/>
          <a:stretch>
            <a:fillRect/>
          </a:stretch>
        </p:blipFill>
        <p:spPr>
          <a:xfrm>
            <a:off x="1286510" y="1633723"/>
            <a:ext cx="5526666" cy="2723124"/>
          </a:xfrm>
          <a:prstGeom prst="rect">
            <a:avLst/>
          </a:prstGeom>
        </p:spPr>
      </p:pic>
    </p:spTree>
    <p:extLst>
      <p:ext uri="{BB962C8B-B14F-4D97-AF65-F5344CB8AC3E}">
        <p14:creationId xmlns:p14="http://schemas.microsoft.com/office/powerpoint/2010/main" val="1996805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需求分析筛选</a:t>
            </a:r>
            <a:r>
              <a:rPr lang="zh-CN" altLang="en-US" sz="2400" b="1" dirty="0" smtClean="0"/>
              <a:t>：</a:t>
            </a:r>
            <a:endParaRPr lang="zh-CN" altLang="zh-CN" sz="2400" dirty="0"/>
          </a:p>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1451123208"/>
              </p:ext>
            </p:extLst>
          </p:nvPr>
        </p:nvGraphicFramePr>
        <p:xfrm>
          <a:off x="1310973" y="1640542"/>
          <a:ext cx="9652862" cy="961414"/>
        </p:xfrm>
        <a:graphic>
          <a:graphicData uri="http://schemas.openxmlformats.org/drawingml/2006/table">
            <a:tbl>
              <a:tblPr firstRow="1" bandRow="1">
                <a:tableStyleId>{00A15C55-8517-42AA-B614-E9B94910E393}</a:tableStyleId>
              </a:tblPr>
              <a:tblGrid>
                <a:gridCol w="9652862"/>
              </a:tblGrid>
              <a:tr h="382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ysClr val="windowText" lastClr="000000"/>
                          </a:solidFill>
                          <a:effectLst/>
                        </a:rPr>
                        <a:t>明显不合理的需求</a:t>
                      </a:r>
                      <a:endParaRPr lang="en-US" altLang="zh-CN" b="1" dirty="0" smtClean="0">
                        <a:solidFill>
                          <a:sysClr val="windowText" lastClr="0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mn-lt"/>
                          <a:ea typeface="+mn-ea"/>
                          <a:cs typeface="+mn-cs"/>
                        </a:rPr>
                        <a:t>订单跟踪查询：网页的主要功能的方便用户浏览资料，选择心仪的车型，购车和后续服务主要是在线下门店完成，订单的相关内容不应该主要在网页中体现。</a:t>
                      </a:r>
                    </a:p>
                  </a:txBody>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929510337"/>
              </p:ext>
            </p:extLst>
          </p:nvPr>
        </p:nvGraphicFramePr>
        <p:xfrm>
          <a:off x="1310973" y="2882155"/>
          <a:ext cx="9652862" cy="1449094"/>
        </p:xfrm>
        <a:graphic>
          <a:graphicData uri="http://schemas.openxmlformats.org/drawingml/2006/table">
            <a:tbl>
              <a:tblPr firstRow="1" bandRow="1">
                <a:tableStyleId>{00A15C55-8517-42AA-B614-E9B94910E393}</a:tableStyleId>
              </a:tblPr>
              <a:tblGrid>
                <a:gridCol w="9652862"/>
              </a:tblGrid>
              <a:tr h="382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ysClr val="windowText" lastClr="000000"/>
                          </a:solidFill>
                          <a:effectLst/>
                          <a:latin typeface="+mn-lt"/>
                          <a:ea typeface="+mn-ea"/>
                          <a:cs typeface="+mn-cs"/>
                        </a:rPr>
                        <a:t>挖掘用户目标</a:t>
                      </a:r>
                      <a:endParaRPr lang="en-US" altLang="zh-CN" b="1" dirty="0" smtClean="0">
                        <a:solidFill>
                          <a:sysClr val="windowText" lastClr="0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mn-lt"/>
                          <a:ea typeface="+mn-ea"/>
                          <a:cs typeface="+mn-cs"/>
                        </a:rPr>
                        <a:t>在问卷调查中，我们得出“汽车配置信息”是大多数人最想获得的信息，作为一个重要用于吸引用户购车，方便用户购车的平台，应该主要提供各种车型全方位的展示和详细的资料；除了配置信息外，购车优惠也是很多人最想获得的信息，作为用户而言，能够以实惠的价格购买心仪的车型是用户的目标，作为一个购车平台，一个在合适的地方展示相关的优惠，方便用户参与活动享受折扣</a:t>
                      </a:r>
                    </a:p>
                  </a:txBody>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332627822"/>
              </p:ext>
            </p:extLst>
          </p:nvPr>
        </p:nvGraphicFramePr>
        <p:xfrm>
          <a:off x="1319938" y="4589931"/>
          <a:ext cx="9652862" cy="1692934"/>
        </p:xfrm>
        <a:graphic>
          <a:graphicData uri="http://schemas.openxmlformats.org/drawingml/2006/table">
            <a:tbl>
              <a:tblPr firstRow="1" bandRow="1">
                <a:tableStyleId>{00A15C55-8517-42AA-B614-E9B94910E393}</a:tableStyleId>
              </a:tblPr>
              <a:tblGrid>
                <a:gridCol w="9652862"/>
              </a:tblGrid>
              <a:tr h="382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tx1"/>
                          </a:solidFill>
                          <a:effectLst/>
                          <a:latin typeface="+mn-lt"/>
                          <a:ea typeface="+mn-ea"/>
                          <a:cs typeface="+mn-cs"/>
                        </a:rPr>
                        <a:t>匹配产品定位</a:t>
                      </a:r>
                      <a:endParaRPr lang="en-US" altLang="zh-CN" b="1" dirty="0" smtClean="0">
                        <a:solidFill>
                          <a:schemeClr val="tx1"/>
                        </a:solidFill>
                      </a:endParaRPr>
                    </a:p>
                  </a:txBody>
                  <a:tcPr/>
                </a:tc>
              </a:tr>
              <a:tr h="370840">
                <a:tc>
                  <a:txBody>
                    <a:bodyPr/>
                    <a:lstStyle/>
                    <a:p>
                      <a:r>
                        <a:rPr lang="zh-CN" altLang="zh-CN" sz="1600" kern="1200" dirty="0" smtClean="0">
                          <a:solidFill>
                            <a:schemeClr val="dk1"/>
                          </a:solidFill>
                          <a:effectLst/>
                          <a:latin typeface="+mn-lt"/>
                          <a:ea typeface="+mn-ea"/>
                          <a:cs typeface="+mn-cs"/>
                        </a:rPr>
                        <a:t>作为一个集销售、售后、体验、服务一体的汽车销售和服务平台。</a:t>
                      </a:r>
                    </a:p>
                    <a:p>
                      <a:r>
                        <a:rPr lang="zh-CN" altLang="zh-CN" sz="1600" kern="1200" dirty="0" smtClean="0">
                          <a:solidFill>
                            <a:schemeClr val="dk1"/>
                          </a:solidFill>
                          <a:effectLst/>
                          <a:latin typeface="+mn-lt"/>
                          <a:ea typeface="+mn-ea"/>
                          <a:cs typeface="+mn-cs"/>
                        </a:rPr>
                        <a:t>主要目的是树立品牌形象，推广产品、吸引用户，方便用户选购车辆。所以</a:t>
                      </a:r>
                      <a:r>
                        <a:rPr lang="en-US" altLang="zh-CN"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能更好得展示品牌特色，展示车辆相关信息的需求更为重要，同时，能够方便用户的设计和需求应该优先考虑。</a:t>
                      </a:r>
                    </a:p>
                    <a:p>
                      <a:r>
                        <a:rPr lang="zh-CN" altLang="zh-CN" sz="1600" kern="1200" dirty="0" smtClean="0">
                          <a:solidFill>
                            <a:schemeClr val="dk1"/>
                          </a:solidFill>
                          <a:effectLst/>
                          <a:latin typeface="+mn-lt"/>
                          <a:ea typeface="+mn-ea"/>
                          <a:cs typeface="+mn-cs"/>
                        </a:rPr>
                        <a:t>同时，我们的产品特色是可以为用户提供更加个性化的需求和体验，应该着重提生用户的体验和网站的交互性，用户可以尽量多的进行个性化的选择和设置。</a:t>
                      </a:r>
                    </a:p>
                  </a:txBody>
                  <a:tcPr/>
                </a:tc>
              </a:tr>
            </a:tbl>
          </a:graphicData>
        </a:graphic>
      </p:graphicFrame>
    </p:spTree>
    <p:extLst>
      <p:ext uri="{BB962C8B-B14F-4D97-AF65-F5344CB8AC3E}">
        <p14:creationId xmlns:p14="http://schemas.microsoft.com/office/powerpoint/2010/main" val="2322013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106723"/>
            <a:ext cx="10011452" cy="646331"/>
          </a:xfrm>
          <a:prstGeom prst="rect">
            <a:avLst/>
          </a:prstGeom>
        </p:spPr>
        <p:txBody>
          <a:bodyPr wrap="square">
            <a:spAutoFit/>
          </a:bodyPr>
          <a:lstStyle/>
          <a:p>
            <a:endParaRPr lang="en-US" altLang="zh-CN" b="1" dirty="0" smtClean="0"/>
          </a:p>
          <a:p>
            <a:endParaRPr lang="en-US" altLang="zh-CN" dirty="0" smtClean="0"/>
          </a:p>
        </p:txBody>
      </p:sp>
      <p:graphicFrame>
        <p:nvGraphicFramePr>
          <p:cNvPr id="14" name="表格 13"/>
          <p:cNvGraphicFramePr>
            <a:graphicFrameLocks noGrp="1"/>
          </p:cNvGraphicFramePr>
          <p:nvPr>
            <p:extLst>
              <p:ext uri="{D42A27DB-BD31-4B8C-83A1-F6EECF244321}">
                <p14:modId xmlns:p14="http://schemas.microsoft.com/office/powerpoint/2010/main" val="3852033023"/>
              </p:ext>
            </p:extLst>
          </p:nvPr>
        </p:nvGraphicFramePr>
        <p:xfrm>
          <a:off x="1310973" y="1106723"/>
          <a:ext cx="9652862" cy="2180614"/>
        </p:xfrm>
        <a:graphic>
          <a:graphicData uri="http://schemas.openxmlformats.org/drawingml/2006/table">
            <a:tbl>
              <a:tblPr firstRow="1" bandRow="1">
                <a:tableStyleId>{00A15C55-8517-42AA-B614-E9B94910E393}</a:tableStyleId>
              </a:tblPr>
              <a:tblGrid>
                <a:gridCol w="9652862"/>
              </a:tblGrid>
              <a:tr h="382294">
                <a:tc>
                  <a:txBody>
                    <a:bodyPr/>
                    <a:lstStyle/>
                    <a:p>
                      <a:r>
                        <a:rPr lang="zh-CN" altLang="zh-CN" sz="1800" b="1" kern="1200" dirty="0" smtClean="0">
                          <a:solidFill>
                            <a:schemeClr val="tx1"/>
                          </a:solidFill>
                          <a:effectLst/>
                          <a:latin typeface="+mn-lt"/>
                          <a:ea typeface="+mn-ea"/>
                          <a:cs typeface="+mn-cs"/>
                        </a:rPr>
                        <a:t>基本型需求：（用户获得必要的资源，开发者实现主要的目的）</a:t>
                      </a:r>
                      <a:endParaRPr lang="zh-CN" altLang="zh-CN" sz="1800" b="1" kern="1200" dirty="0">
                        <a:solidFill>
                          <a:schemeClr val="tx1"/>
                        </a:solidFill>
                        <a:effectLst/>
                        <a:latin typeface="+mn-lt"/>
                        <a:ea typeface="+mn-ea"/>
                        <a:cs typeface="+mn-cs"/>
                      </a:endParaRPr>
                    </a:p>
                  </a:txBody>
                  <a:tcPr>
                    <a:solidFill>
                      <a:schemeClr val="accent4">
                        <a:lumMod val="40000"/>
                        <a:lumOff val="60000"/>
                      </a:schemeClr>
                    </a:solidFill>
                  </a:tcPr>
                </a:tc>
              </a:tr>
              <a:tr h="370840">
                <a:tc>
                  <a:txBody>
                    <a:bodyPr/>
                    <a:lstStyle/>
                    <a:p>
                      <a:r>
                        <a:rPr lang="en-US" altLang="zh-CN" sz="1600" kern="1200" dirty="0" smtClean="0">
                          <a:solidFill>
                            <a:schemeClr val="dk1"/>
                          </a:solidFill>
                          <a:effectLst/>
                          <a:latin typeface="+mn-lt"/>
                          <a:ea typeface="+mn-ea"/>
                          <a:cs typeface="+mn-cs"/>
                        </a:rPr>
                        <a:t>1.</a:t>
                      </a:r>
                      <a:r>
                        <a:rPr lang="zh-CN" altLang="zh-CN" sz="1600" kern="1200" dirty="0" smtClean="0">
                          <a:solidFill>
                            <a:schemeClr val="dk1"/>
                          </a:solidFill>
                          <a:effectLst/>
                          <a:latin typeface="+mn-lt"/>
                          <a:ea typeface="+mn-ea"/>
                          <a:cs typeface="+mn-cs"/>
                        </a:rPr>
                        <a:t>相关品牌介绍，介绍本品牌车型的优势和亮点，以及品牌特色。</a:t>
                      </a:r>
                    </a:p>
                    <a:p>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完整的车型资料和介绍，可以查看每一种在售车型的各项数据配置和价格，以及每款车型的亮点特色，提供下载详细的资料信息。</a:t>
                      </a:r>
                    </a:p>
                    <a:p>
                      <a:r>
                        <a:rPr lang="en-US" altLang="zh-CN" sz="1600" kern="1200" dirty="0" smtClean="0">
                          <a:solidFill>
                            <a:schemeClr val="dk1"/>
                          </a:solidFill>
                          <a:effectLst/>
                          <a:latin typeface="+mn-lt"/>
                          <a:ea typeface="+mn-ea"/>
                          <a:cs typeface="+mn-cs"/>
                        </a:rPr>
                        <a:t>3.</a:t>
                      </a:r>
                      <a:r>
                        <a:rPr lang="zh-CN" altLang="zh-CN" sz="1600" kern="1200" dirty="0" smtClean="0">
                          <a:solidFill>
                            <a:schemeClr val="dk1"/>
                          </a:solidFill>
                          <a:effectLst/>
                          <a:latin typeface="+mn-lt"/>
                          <a:ea typeface="+mn-ea"/>
                          <a:cs typeface="+mn-cs"/>
                        </a:rPr>
                        <a:t>经销商地点查询，可以查询全国的门店，提供预约</a:t>
                      </a:r>
                      <a:r>
                        <a:rPr lang="en-US" altLang="zh-CN" sz="1600" kern="1200" dirty="0" smtClean="0">
                          <a:solidFill>
                            <a:schemeClr val="dk1"/>
                          </a:solidFill>
                          <a:effectLst/>
                          <a:latin typeface="+mn-lt"/>
                          <a:ea typeface="+mn-ea"/>
                          <a:cs typeface="+mn-cs"/>
                        </a:rPr>
                        <a:t>4.</a:t>
                      </a:r>
                      <a:r>
                        <a:rPr lang="zh-CN" altLang="zh-CN" sz="1600" kern="1200" dirty="0" smtClean="0">
                          <a:solidFill>
                            <a:schemeClr val="dk1"/>
                          </a:solidFill>
                          <a:effectLst/>
                          <a:latin typeface="+mn-lt"/>
                          <a:ea typeface="+mn-ea"/>
                          <a:cs typeface="+mn-cs"/>
                        </a:rPr>
                        <a:t>全局搜索，可以便捷搜索网页上的相关信息。</a:t>
                      </a:r>
                    </a:p>
                    <a:p>
                      <a:r>
                        <a:rPr lang="en-US" altLang="zh-CN" sz="1600" kern="1200" dirty="0" smtClean="0">
                          <a:solidFill>
                            <a:schemeClr val="dk1"/>
                          </a:solidFill>
                          <a:effectLst/>
                          <a:latin typeface="+mn-lt"/>
                          <a:ea typeface="+mn-ea"/>
                          <a:cs typeface="+mn-cs"/>
                        </a:rPr>
                        <a:t>4.</a:t>
                      </a:r>
                      <a:r>
                        <a:rPr lang="zh-CN" altLang="zh-CN" sz="1600" kern="1200" dirty="0" smtClean="0">
                          <a:solidFill>
                            <a:schemeClr val="dk1"/>
                          </a:solidFill>
                          <a:effectLst/>
                          <a:latin typeface="+mn-lt"/>
                          <a:ea typeface="+mn-ea"/>
                          <a:cs typeface="+mn-cs"/>
                        </a:rPr>
                        <a:t>售后服务，提供快捷的预约服务和投诉等功能，提供个门店的联系和咨询方式。</a:t>
                      </a:r>
                    </a:p>
                    <a:p>
                      <a:r>
                        <a:rPr lang="en-US" altLang="zh-CN" sz="1600" kern="1200" dirty="0" smtClean="0">
                          <a:solidFill>
                            <a:schemeClr val="dk1"/>
                          </a:solidFill>
                          <a:effectLst/>
                          <a:latin typeface="+mn-lt"/>
                          <a:ea typeface="+mn-ea"/>
                          <a:cs typeface="+mn-cs"/>
                        </a:rPr>
                        <a:t>5.</a:t>
                      </a:r>
                      <a:r>
                        <a:rPr lang="zh-CN" altLang="zh-CN" sz="1600" kern="1200" dirty="0" smtClean="0">
                          <a:solidFill>
                            <a:schemeClr val="dk1"/>
                          </a:solidFill>
                          <a:effectLst/>
                          <a:latin typeface="+mn-lt"/>
                          <a:ea typeface="+mn-ea"/>
                          <a:cs typeface="+mn-cs"/>
                        </a:rPr>
                        <a:t>购车优惠</a:t>
                      </a:r>
                      <a:r>
                        <a:rPr lang="en-US" altLang="zh-CN"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购车活动展示，在醒目位置推送当前的购车优惠和购车活动，并且提醒用户相关优惠活动，为用户享受优惠提供便利</a:t>
                      </a:r>
                      <a:endParaRPr lang="zh-CN" altLang="zh-CN" sz="1600" kern="1200" dirty="0">
                        <a:solidFill>
                          <a:schemeClr val="dk1"/>
                        </a:solidFill>
                        <a:effectLst/>
                        <a:latin typeface="+mn-lt"/>
                        <a:ea typeface="+mn-ea"/>
                        <a:cs typeface="+mn-cs"/>
                      </a:endParaRPr>
                    </a:p>
                  </a:txBody>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737541446"/>
              </p:ext>
            </p:extLst>
          </p:nvPr>
        </p:nvGraphicFramePr>
        <p:xfrm>
          <a:off x="1310973" y="3384178"/>
          <a:ext cx="9652862" cy="1692934"/>
        </p:xfrm>
        <a:graphic>
          <a:graphicData uri="http://schemas.openxmlformats.org/drawingml/2006/table">
            <a:tbl>
              <a:tblPr firstRow="1" bandRow="1">
                <a:tableStyleId>{00A15C55-8517-42AA-B614-E9B94910E393}</a:tableStyleId>
              </a:tblPr>
              <a:tblGrid>
                <a:gridCol w="9652862"/>
              </a:tblGrid>
              <a:tr h="382294">
                <a:tc>
                  <a:txBody>
                    <a:bodyPr/>
                    <a:lstStyle/>
                    <a:p>
                      <a:r>
                        <a:rPr lang="zh-CN" altLang="zh-CN" sz="1800" b="1" kern="1200" dirty="0" smtClean="0">
                          <a:solidFill>
                            <a:schemeClr val="tx1"/>
                          </a:solidFill>
                          <a:effectLst/>
                          <a:latin typeface="+mn-lt"/>
                          <a:ea typeface="+mn-ea"/>
                          <a:cs typeface="+mn-cs"/>
                        </a:rPr>
                        <a:t>期望型需求：（用户谈论较多的信息，提升用户满意度）</a:t>
                      </a:r>
                      <a:endParaRPr lang="zh-CN" altLang="zh-CN" sz="1800" b="1" kern="1200" dirty="0">
                        <a:solidFill>
                          <a:schemeClr val="tx1"/>
                        </a:solidFill>
                        <a:effectLst/>
                        <a:latin typeface="+mn-lt"/>
                        <a:ea typeface="+mn-ea"/>
                        <a:cs typeface="+mn-cs"/>
                      </a:endParaRPr>
                    </a:p>
                  </a:txBody>
                  <a:tcPr>
                    <a:solidFill>
                      <a:schemeClr val="accent4">
                        <a:lumMod val="60000"/>
                        <a:lumOff val="40000"/>
                      </a:schemeClr>
                    </a:solidFill>
                  </a:tcPr>
                </a:tc>
              </a:tr>
              <a:tr h="370840">
                <a:tc>
                  <a:txBody>
                    <a:bodyPr/>
                    <a:lstStyle/>
                    <a:p>
                      <a:r>
                        <a:rPr lang="en-US" altLang="zh-CN" sz="1600" kern="1200" dirty="0" smtClean="0">
                          <a:solidFill>
                            <a:schemeClr val="dk1"/>
                          </a:solidFill>
                          <a:effectLst/>
                          <a:latin typeface="+mn-lt"/>
                          <a:ea typeface="+mn-ea"/>
                          <a:cs typeface="+mn-cs"/>
                        </a:rPr>
                        <a:t>1.</a:t>
                      </a:r>
                      <a:r>
                        <a:rPr lang="zh-CN" altLang="zh-CN" sz="1600" kern="1200" dirty="0" smtClean="0">
                          <a:solidFill>
                            <a:schemeClr val="dk1"/>
                          </a:solidFill>
                          <a:effectLst/>
                          <a:latin typeface="+mn-lt"/>
                          <a:ea typeface="+mn-ea"/>
                          <a:cs typeface="+mn-cs"/>
                        </a:rPr>
                        <a:t>金融计算机，用于计算车型配置所需要的价格，采用贷款方式需要支付的本息等</a:t>
                      </a:r>
                    </a:p>
                    <a:p>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车型对比，通过对比多款车型的参数配置，方便用户挑选满意的产品。</a:t>
                      </a:r>
                    </a:p>
                    <a:p>
                      <a:r>
                        <a:rPr lang="en-US" altLang="zh-CN" sz="1600" kern="1200" dirty="0" smtClean="0">
                          <a:solidFill>
                            <a:schemeClr val="dk1"/>
                          </a:solidFill>
                          <a:effectLst/>
                          <a:latin typeface="+mn-lt"/>
                          <a:ea typeface="+mn-ea"/>
                          <a:cs typeface="+mn-cs"/>
                        </a:rPr>
                        <a:t>3.</a:t>
                      </a:r>
                      <a:r>
                        <a:rPr lang="zh-CN" altLang="zh-CN" sz="1600" kern="1200" dirty="0" smtClean="0">
                          <a:solidFill>
                            <a:schemeClr val="dk1"/>
                          </a:solidFill>
                          <a:effectLst/>
                          <a:latin typeface="+mn-lt"/>
                          <a:ea typeface="+mn-ea"/>
                          <a:cs typeface="+mn-cs"/>
                        </a:rPr>
                        <a:t>购车指南，通过广告合理布局展示等途径展示最新最热等车型，为用户推荐品牌的最优选择</a:t>
                      </a:r>
                    </a:p>
                    <a:p>
                      <a:r>
                        <a:rPr lang="en-US" altLang="zh-CN" sz="1600" kern="1200" dirty="0" smtClean="0">
                          <a:solidFill>
                            <a:schemeClr val="dk1"/>
                          </a:solidFill>
                          <a:effectLst/>
                          <a:latin typeface="+mn-lt"/>
                          <a:ea typeface="+mn-ea"/>
                          <a:cs typeface="+mn-cs"/>
                        </a:rPr>
                        <a:t>4.</a:t>
                      </a:r>
                      <a:r>
                        <a:rPr lang="zh-CN" altLang="zh-CN" sz="1600" kern="1200" dirty="0" smtClean="0">
                          <a:solidFill>
                            <a:schemeClr val="dk1"/>
                          </a:solidFill>
                          <a:effectLst/>
                          <a:latin typeface="+mn-lt"/>
                          <a:ea typeface="+mn-ea"/>
                          <a:cs typeface="+mn-cs"/>
                        </a:rPr>
                        <a:t>车型社区，用于用户对指定品牌和车型等发表评论，交流使用感受等，也可以用户想购置品牌车型的用户查找信息与求助。</a:t>
                      </a:r>
                      <a:endParaRPr lang="zh-CN" altLang="zh-CN" sz="1600" kern="1200" dirty="0">
                        <a:solidFill>
                          <a:schemeClr val="dk1"/>
                        </a:solidFill>
                        <a:effectLst/>
                        <a:latin typeface="+mn-lt"/>
                        <a:ea typeface="+mn-ea"/>
                        <a:cs typeface="+mn-cs"/>
                      </a:endParaRPr>
                    </a:p>
                  </a:txBody>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013637961"/>
              </p:ext>
            </p:extLst>
          </p:nvPr>
        </p:nvGraphicFramePr>
        <p:xfrm>
          <a:off x="1310973" y="5215750"/>
          <a:ext cx="9652862" cy="1205254"/>
        </p:xfrm>
        <a:graphic>
          <a:graphicData uri="http://schemas.openxmlformats.org/drawingml/2006/table">
            <a:tbl>
              <a:tblPr firstRow="1" bandRow="1">
                <a:tableStyleId>{00A15C55-8517-42AA-B614-E9B94910E393}</a:tableStyleId>
              </a:tblPr>
              <a:tblGrid>
                <a:gridCol w="9652862"/>
              </a:tblGrid>
              <a:tr h="382294">
                <a:tc>
                  <a:txBody>
                    <a:bodyPr/>
                    <a:lstStyle/>
                    <a:p>
                      <a:r>
                        <a:rPr lang="zh-CN" altLang="zh-CN" sz="1800" b="1" kern="1200" dirty="0" smtClean="0">
                          <a:solidFill>
                            <a:schemeClr val="tx1"/>
                          </a:solidFill>
                          <a:effectLst/>
                          <a:latin typeface="+mn-lt"/>
                          <a:ea typeface="+mn-ea"/>
                          <a:cs typeface="+mn-cs"/>
                        </a:rPr>
                        <a:t>兴奋型需求：</a:t>
                      </a:r>
                      <a:endParaRPr lang="zh-CN" altLang="zh-CN" sz="1800" b="1" kern="1200" dirty="0">
                        <a:solidFill>
                          <a:schemeClr val="tx1"/>
                        </a:solidFill>
                        <a:effectLst/>
                        <a:latin typeface="+mn-lt"/>
                        <a:ea typeface="+mn-ea"/>
                        <a:cs typeface="+mn-cs"/>
                      </a:endParaRPr>
                    </a:p>
                  </a:txBody>
                  <a:tcPr/>
                </a:tc>
              </a:tr>
              <a:tr h="370840">
                <a:tc>
                  <a:txBody>
                    <a:bodyPr/>
                    <a:lstStyle/>
                    <a:p>
                      <a:r>
                        <a:rPr lang="en-US" altLang="zh-CN" sz="1600" kern="1200" dirty="0" smtClean="0">
                          <a:solidFill>
                            <a:schemeClr val="dk1"/>
                          </a:solidFill>
                          <a:effectLst/>
                          <a:latin typeface="+mn-lt"/>
                          <a:ea typeface="+mn-ea"/>
                          <a:cs typeface="+mn-cs"/>
                        </a:rPr>
                        <a:t>1.</a:t>
                      </a:r>
                      <a:r>
                        <a:rPr lang="zh-CN" altLang="zh-CN" sz="1600" kern="1200" dirty="0" smtClean="0">
                          <a:solidFill>
                            <a:schemeClr val="dk1"/>
                          </a:solidFill>
                          <a:effectLst/>
                          <a:latin typeface="+mn-lt"/>
                          <a:ea typeface="+mn-ea"/>
                          <a:cs typeface="+mn-cs"/>
                        </a:rPr>
                        <a:t>在线客服，提供线上的一对一在线咨询服务和人工帮助</a:t>
                      </a:r>
                    </a:p>
                    <a:p>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个性化推荐，根据用户提供的信息，个性化推荐相关的车型与配置</a:t>
                      </a:r>
                    </a:p>
                    <a:p>
                      <a:r>
                        <a:rPr lang="en-US" altLang="zh-CN" sz="1600" kern="1200" dirty="0" smtClean="0">
                          <a:solidFill>
                            <a:schemeClr val="dk1"/>
                          </a:solidFill>
                          <a:effectLst/>
                          <a:latin typeface="+mn-lt"/>
                          <a:ea typeface="+mn-ea"/>
                          <a:cs typeface="+mn-cs"/>
                        </a:rPr>
                        <a:t>3.</a:t>
                      </a:r>
                      <a:r>
                        <a:rPr lang="zh-CN" altLang="zh-CN" sz="1600" kern="1200" dirty="0" smtClean="0">
                          <a:solidFill>
                            <a:schemeClr val="dk1"/>
                          </a:solidFill>
                          <a:effectLst/>
                          <a:latin typeface="+mn-lt"/>
                          <a:ea typeface="+mn-ea"/>
                          <a:cs typeface="+mn-cs"/>
                        </a:rPr>
                        <a:t>个性化的配置器，用户可以自定义车型的配置和参数，并且通过用户及时的反馈</a:t>
                      </a:r>
                    </a:p>
                  </a:txBody>
                  <a:tcPr/>
                </a:tc>
              </a:tr>
            </a:tbl>
          </a:graphicData>
        </a:graphic>
      </p:graphicFrame>
    </p:spTree>
    <p:extLst>
      <p:ext uri="{BB962C8B-B14F-4D97-AF65-F5344CB8AC3E}">
        <p14:creationId xmlns:p14="http://schemas.microsoft.com/office/powerpoint/2010/main" val="3194009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271493" y="2731315"/>
            <a:ext cx="2492990" cy="1015663"/>
          </a:xfrm>
          <a:prstGeom prst="rect">
            <a:avLst/>
          </a:prstGeom>
        </p:spPr>
        <p:txBody>
          <a:bodyPr wrap="none">
            <a:spAutoFit/>
          </a:bodyPr>
          <a:lstStyle/>
          <a:p>
            <a:r>
              <a:rPr lang="zh-CN" altLang="en-US" sz="6000" b="1" dirty="0" smtClean="0">
                <a:latin typeface="STFangsong" charset="-122"/>
                <a:ea typeface="STFangsong" charset="-122"/>
                <a:cs typeface="STFangsong" charset="-122"/>
              </a:rPr>
              <a:t>框架层</a:t>
            </a:r>
            <a:endParaRPr lang="zh-CN" altLang="en-US" sz="6000" b="1" dirty="0">
              <a:latin typeface="STFangsong" charset="-122"/>
              <a:ea typeface="STFangsong" charset="-122"/>
              <a:cs typeface="STFangsong" charset="-122"/>
            </a:endParaRPr>
          </a:p>
        </p:txBody>
      </p:sp>
    </p:spTree>
    <p:extLst>
      <p:ext uri="{BB962C8B-B14F-4D97-AF65-F5344CB8AC3E}">
        <p14:creationId xmlns:p14="http://schemas.microsoft.com/office/powerpoint/2010/main" val="1168433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a:latin typeface="STFangsong" charset="-122"/>
                <a:ea typeface="STFangsong" charset="-122"/>
                <a:cs typeface="STFangsong" charset="-122"/>
              </a:rPr>
              <a:t>结构</a:t>
            </a:r>
            <a:r>
              <a:rPr lang="zh-CN" altLang="en-US" sz="2800" b="1" dirty="0" smtClean="0">
                <a:latin typeface="STFangsong" charset="-122"/>
                <a:ea typeface="STFangsong" charset="-122"/>
                <a:cs typeface="STFangsong" charset="-122"/>
              </a:rPr>
              <a:t>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en-US" altLang="zh-CN" sz="2400" b="1" dirty="0" smtClean="0"/>
              <a:t>    </a:t>
            </a:r>
            <a:r>
              <a:rPr lang="zh-CN" altLang="zh-CN" sz="2400" b="1" dirty="0" smtClean="0"/>
              <a:t>交互</a:t>
            </a:r>
            <a:r>
              <a:rPr lang="zh-CN" altLang="zh-CN" sz="2400" b="1" dirty="0"/>
              <a:t>设计</a:t>
            </a:r>
            <a:r>
              <a:rPr lang="zh-CN" altLang="zh-CN" sz="2400" b="1" dirty="0" smtClean="0"/>
              <a:t>：</a:t>
            </a:r>
            <a:endParaRPr lang="zh-CN" altLang="zh-CN" sz="2400" dirty="0"/>
          </a:p>
          <a:p>
            <a:endParaRPr lang="en-US" altLang="zh-CN" b="1" dirty="0" smtClean="0"/>
          </a:p>
          <a:p>
            <a:endParaRPr lang="en-US" altLang="zh-CN" dirty="0" smtClean="0"/>
          </a:p>
        </p:txBody>
      </p:sp>
      <p:pic>
        <p:nvPicPr>
          <p:cNvPr id="9" name="图片 8" descr="C:\Users\asus\Desktop\绘图1.jpg"/>
          <p:cNvPicPr/>
          <p:nvPr/>
        </p:nvPicPr>
        <p:blipFill>
          <a:blip r:embed="rId2">
            <a:extLst>
              <a:ext uri="{28A0092B-C50C-407E-A947-70E740481C1C}">
                <a14:useLocalDpi xmlns:a14="http://schemas.microsoft.com/office/drawing/2010/main" val="0"/>
              </a:ext>
            </a:extLst>
          </a:blip>
          <a:srcRect/>
          <a:stretch>
            <a:fillRect/>
          </a:stretch>
        </p:blipFill>
        <p:spPr bwMode="auto">
          <a:xfrm>
            <a:off x="1624737" y="1716253"/>
            <a:ext cx="7940603" cy="4819018"/>
          </a:xfrm>
          <a:prstGeom prst="rect">
            <a:avLst/>
          </a:prstGeom>
          <a:noFill/>
          <a:ln>
            <a:noFill/>
          </a:ln>
        </p:spPr>
      </p:pic>
    </p:spTree>
    <p:extLst>
      <p:ext uri="{BB962C8B-B14F-4D97-AF65-F5344CB8AC3E}">
        <p14:creationId xmlns:p14="http://schemas.microsoft.com/office/powerpoint/2010/main" val="2997319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a:latin typeface="STFangsong" charset="-122"/>
                <a:ea typeface="STFangsong" charset="-122"/>
                <a:cs typeface="STFangsong" charset="-122"/>
              </a:rPr>
              <a:t>结构</a:t>
            </a:r>
            <a:r>
              <a:rPr lang="zh-CN" altLang="en-US" sz="2800" b="1" dirty="0" smtClean="0">
                <a:latin typeface="STFangsong" charset="-122"/>
                <a:ea typeface="STFangsong" charset="-122"/>
                <a:cs typeface="STFangsong" charset="-122"/>
              </a:rPr>
              <a:t>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461665"/>
          </a:xfrm>
          <a:prstGeom prst="rect">
            <a:avLst/>
          </a:prstGeom>
        </p:spPr>
        <p:txBody>
          <a:bodyPr wrap="square">
            <a:spAutoFit/>
          </a:bodyPr>
          <a:lstStyle/>
          <a:p>
            <a:r>
              <a:rPr lang="en-US" altLang="zh-CN" sz="2400" dirty="0" smtClean="0"/>
              <a:t>   </a:t>
            </a:r>
            <a:r>
              <a:rPr lang="zh-CN" altLang="zh-CN" sz="2400" b="1" dirty="0" smtClean="0"/>
              <a:t>信息框架</a:t>
            </a:r>
            <a:r>
              <a:rPr lang="zh-CN" altLang="en-US" sz="2400" b="1" dirty="0" smtClean="0"/>
              <a:t>：</a:t>
            </a:r>
            <a:endParaRPr lang="en-US" altLang="zh-CN" b="1" dirty="0" smtClean="0"/>
          </a:p>
        </p:txBody>
      </p:sp>
      <p:pic>
        <p:nvPicPr>
          <p:cNvPr id="1026" name="Picture 2" descr="信息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619" y="1670087"/>
            <a:ext cx="6733839" cy="468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377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271493" y="2731315"/>
            <a:ext cx="2492990" cy="1015663"/>
          </a:xfrm>
          <a:prstGeom prst="rect">
            <a:avLst/>
          </a:prstGeom>
        </p:spPr>
        <p:txBody>
          <a:bodyPr wrap="none">
            <a:spAutoFit/>
          </a:bodyPr>
          <a:lstStyle/>
          <a:p>
            <a:r>
              <a:rPr lang="zh-CN" altLang="en-US" sz="6000" b="1" dirty="0">
                <a:latin typeface="STFangsong" charset="-122"/>
                <a:ea typeface="STFangsong" charset="-122"/>
                <a:cs typeface="STFangsong" charset="-122"/>
              </a:rPr>
              <a:t>框架</a:t>
            </a:r>
            <a:r>
              <a:rPr lang="zh-CN" altLang="en-US" sz="6000" b="1" dirty="0" smtClean="0">
                <a:latin typeface="STFangsong" charset="-122"/>
                <a:ea typeface="STFangsong" charset="-122"/>
                <a:cs typeface="STFangsong" charset="-122"/>
              </a:rPr>
              <a:t>层</a:t>
            </a:r>
            <a:endParaRPr lang="zh-CN" altLang="en-US" sz="6000" b="1" dirty="0">
              <a:latin typeface="STFangsong" charset="-122"/>
              <a:ea typeface="STFangsong" charset="-122"/>
              <a:cs typeface="STFangsong" charset="-122"/>
            </a:endParaRPr>
          </a:p>
        </p:txBody>
      </p:sp>
    </p:spTree>
    <p:extLst>
      <p:ext uri="{BB962C8B-B14F-4D97-AF65-F5344CB8AC3E}">
        <p14:creationId xmlns:p14="http://schemas.microsoft.com/office/powerpoint/2010/main" val="1168433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290293" y="2598686"/>
            <a:ext cx="1313180" cy="769441"/>
          </a:xfrm>
          <a:prstGeom prst="rect">
            <a:avLst/>
          </a:prstGeom>
        </p:spPr>
        <p:txBody>
          <a:bodyPr wrap="none">
            <a:spAutoFit/>
          </a:bodyPr>
          <a:lstStyle/>
          <a:p>
            <a:r>
              <a:rPr lang="zh-CN" altLang="en-US" sz="4400" b="1" dirty="0">
                <a:latin typeface="STFangsong" charset="-122"/>
                <a:ea typeface="STFangsong" charset="-122"/>
                <a:cs typeface="STFangsong" charset="-122"/>
              </a:rPr>
              <a:t>目录</a:t>
            </a:r>
          </a:p>
        </p:txBody>
      </p:sp>
      <p:sp>
        <p:nvSpPr>
          <p:cNvPr id="6" name="矩形 5"/>
          <p:cNvSpPr/>
          <p:nvPr/>
        </p:nvSpPr>
        <p:spPr>
          <a:xfrm>
            <a:off x="6187774" y="1382968"/>
            <a:ext cx="1697901" cy="3970318"/>
          </a:xfrm>
          <a:prstGeom prst="rect">
            <a:avLst/>
          </a:prstGeom>
        </p:spPr>
        <p:txBody>
          <a:bodyPr wrap="none">
            <a:spAutoFit/>
          </a:bodyPr>
          <a:lstStyle/>
          <a:p>
            <a:r>
              <a:rPr lang="en-US" altLang="zh-CN" sz="3200" b="1" dirty="0" smtClean="0">
                <a:latin typeface="STFangsong" charset="-122"/>
                <a:ea typeface="STFangsong" charset="-122"/>
                <a:cs typeface="STFangsong" charset="-122"/>
              </a:rPr>
              <a:t>1.</a:t>
            </a:r>
            <a:r>
              <a:rPr lang="zh-CN" altLang="en-US" sz="3200" b="1" dirty="0" smtClean="0">
                <a:latin typeface="STFangsong" charset="-122"/>
                <a:ea typeface="STFangsong" charset="-122"/>
                <a:cs typeface="STFangsong" charset="-122"/>
              </a:rPr>
              <a:t>战略层</a:t>
            </a:r>
            <a:endParaRPr lang="en-US" altLang="zh-CN" sz="3200" b="1" dirty="0" smtClean="0">
              <a:latin typeface="STFangsong" charset="-122"/>
              <a:ea typeface="STFangsong" charset="-122"/>
              <a:cs typeface="STFangsong" charset="-122"/>
            </a:endParaRPr>
          </a:p>
          <a:p>
            <a:endParaRPr lang="en-US" altLang="zh-CN" sz="3200" b="1" dirty="0">
              <a:latin typeface="STFangsong" charset="-122"/>
              <a:ea typeface="STFangsong" charset="-122"/>
              <a:cs typeface="STFangsong" charset="-122"/>
            </a:endParaRPr>
          </a:p>
          <a:p>
            <a:r>
              <a:rPr lang="en-US" altLang="zh-CN" sz="3200" b="1" dirty="0" smtClean="0">
                <a:latin typeface="STFangsong" charset="-122"/>
                <a:ea typeface="STFangsong" charset="-122"/>
                <a:cs typeface="STFangsong" charset="-122"/>
              </a:rPr>
              <a:t>2.</a:t>
            </a:r>
            <a:r>
              <a:rPr lang="zh-CN" altLang="en-US" sz="3200" b="1" dirty="0" smtClean="0">
                <a:latin typeface="STFangsong" charset="-122"/>
                <a:ea typeface="STFangsong" charset="-122"/>
                <a:cs typeface="STFangsong" charset="-122"/>
              </a:rPr>
              <a:t>范围层</a:t>
            </a:r>
            <a:endParaRPr lang="en-US" altLang="zh-CN" sz="3200" b="1" dirty="0" smtClean="0">
              <a:latin typeface="STFangsong" charset="-122"/>
              <a:ea typeface="STFangsong" charset="-122"/>
              <a:cs typeface="STFangsong" charset="-122"/>
            </a:endParaRPr>
          </a:p>
          <a:p>
            <a:endParaRPr lang="en-US" altLang="zh-CN" sz="3200" b="1" dirty="0">
              <a:latin typeface="STFangsong" charset="-122"/>
              <a:ea typeface="STFangsong" charset="-122"/>
              <a:cs typeface="STFangsong" charset="-122"/>
            </a:endParaRPr>
          </a:p>
          <a:p>
            <a:r>
              <a:rPr lang="en-US" altLang="zh-CN" sz="3200" b="1" dirty="0" smtClean="0">
                <a:latin typeface="STFangsong" charset="-122"/>
                <a:ea typeface="STFangsong" charset="-122"/>
                <a:cs typeface="STFangsong" charset="-122"/>
              </a:rPr>
              <a:t>3.</a:t>
            </a:r>
            <a:r>
              <a:rPr lang="zh-CN" altLang="en-US" sz="3200" b="1" dirty="0" smtClean="0">
                <a:latin typeface="STFangsong" charset="-122"/>
                <a:ea typeface="STFangsong" charset="-122"/>
                <a:cs typeface="STFangsong" charset="-122"/>
              </a:rPr>
              <a:t>结构层</a:t>
            </a:r>
            <a:endParaRPr lang="en-US" altLang="zh-CN" sz="3200" b="1" dirty="0" smtClean="0">
              <a:latin typeface="STFangsong" charset="-122"/>
              <a:ea typeface="STFangsong" charset="-122"/>
              <a:cs typeface="STFangsong" charset="-122"/>
            </a:endParaRPr>
          </a:p>
          <a:p>
            <a:endParaRPr lang="en-US" altLang="zh-CN" sz="3200" b="1" dirty="0">
              <a:latin typeface="STFangsong" charset="-122"/>
              <a:ea typeface="STFangsong" charset="-122"/>
              <a:cs typeface="STFangsong" charset="-122"/>
            </a:endParaRPr>
          </a:p>
          <a:p>
            <a:r>
              <a:rPr lang="en-US" altLang="zh-CN" sz="3200" b="1" dirty="0" smtClean="0">
                <a:latin typeface="STFangsong" charset="-122"/>
                <a:ea typeface="STFangsong" charset="-122"/>
                <a:cs typeface="STFangsong" charset="-122"/>
              </a:rPr>
              <a:t>4.</a:t>
            </a:r>
            <a:r>
              <a:rPr lang="zh-CN" altLang="en-US" sz="3200" b="1" dirty="0" smtClean="0">
                <a:latin typeface="STFangsong" charset="-122"/>
                <a:ea typeface="STFangsong" charset="-122"/>
                <a:cs typeface="STFangsong" charset="-122"/>
              </a:rPr>
              <a:t>框架层</a:t>
            </a:r>
            <a:endParaRPr lang="en-US" altLang="zh-CN" sz="3200" b="1" dirty="0">
              <a:latin typeface="STFangsong" charset="-122"/>
              <a:ea typeface="STFangsong" charset="-122"/>
              <a:cs typeface="STFangsong" charset="-122"/>
            </a:endParaRPr>
          </a:p>
          <a:p>
            <a:endParaRPr lang="zh-CN" altLang="en-US" sz="2800" b="1" dirty="0">
              <a:latin typeface="STFangsong" charset="-122"/>
              <a:ea typeface="STFangsong" charset="-122"/>
              <a:cs typeface="STFangsong" charset="-122"/>
            </a:endParaRPr>
          </a:p>
        </p:txBody>
      </p:sp>
    </p:spTree>
    <p:extLst>
      <p:ext uri="{BB962C8B-B14F-4D97-AF65-F5344CB8AC3E}">
        <p14:creationId xmlns:p14="http://schemas.microsoft.com/office/powerpoint/2010/main" val="746607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a:latin typeface="STFangsong" charset="-122"/>
                <a:ea typeface="STFangsong" charset="-122"/>
                <a:cs typeface="STFangsong" charset="-122"/>
              </a:rPr>
              <a:t>框架</a:t>
            </a:r>
            <a:r>
              <a:rPr lang="zh-CN" altLang="en-US" sz="2800" b="1" dirty="0" smtClean="0">
                <a:latin typeface="STFangsong" charset="-122"/>
                <a:ea typeface="STFangsong" charset="-122"/>
                <a:cs typeface="STFangsong" charset="-122"/>
              </a:rPr>
              <a:t>层</a:t>
            </a:r>
            <a:endParaRPr lang="en-US" altLang="zh-CN" sz="2800" b="1" dirty="0">
              <a:latin typeface="STFangsong" charset="-122"/>
              <a:ea typeface="STFangsong" charset="-122"/>
              <a:cs typeface="STFangsong" charset="-122"/>
            </a:endParaRPr>
          </a:p>
        </p:txBody>
      </p:sp>
      <p:sp>
        <p:nvSpPr>
          <p:cNvPr id="2" name="矩形 1"/>
          <p:cNvSpPr/>
          <p:nvPr/>
        </p:nvSpPr>
        <p:spPr>
          <a:xfrm>
            <a:off x="1252369" y="1208422"/>
            <a:ext cx="10011452" cy="2769989"/>
          </a:xfrm>
          <a:prstGeom prst="rect">
            <a:avLst/>
          </a:prstGeom>
        </p:spPr>
        <p:txBody>
          <a:bodyPr wrap="square">
            <a:spAutoFit/>
          </a:bodyPr>
          <a:lstStyle/>
          <a:p>
            <a:r>
              <a:rPr lang="en-US" altLang="zh-CN" sz="2400" dirty="0" smtClean="0"/>
              <a:t> </a:t>
            </a:r>
            <a:r>
              <a:rPr lang="zh-CN" altLang="en-US" sz="2400" dirty="0" smtClean="0"/>
              <a:t>原型展示讲解</a:t>
            </a:r>
            <a:r>
              <a:rPr lang="zh-CN" altLang="en-US" sz="2400" b="1" dirty="0" smtClean="0"/>
              <a:t>：</a:t>
            </a:r>
            <a:endParaRPr lang="en-US" altLang="zh-CN" sz="2400" b="1" dirty="0" smtClean="0"/>
          </a:p>
          <a:p>
            <a:r>
              <a:rPr lang="en-US" altLang="zh-CN" sz="2400" b="1" dirty="0"/>
              <a:t> </a:t>
            </a:r>
            <a:endParaRPr lang="en-US" altLang="zh-CN" sz="2400" b="1" dirty="0" smtClean="0"/>
          </a:p>
          <a:p>
            <a:endParaRPr lang="en-US" altLang="zh-CN" b="1" dirty="0" smtClean="0"/>
          </a:p>
          <a:p>
            <a:r>
              <a:rPr lang="zh-CN" altLang="en-US" dirty="0" smtClean="0"/>
              <a:t>首页</a:t>
            </a:r>
            <a:r>
              <a:rPr lang="en-US" altLang="zh-CN" dirty="0" smtClean="0"/>
              <a:t>/</a:t>
            </a:r>
            <a:r>
              <a:rPr lang="zh-CN" altLang="en-US" dirty="0" smtClean="0"/>
              <a:t>内容页</a:t>
            </a:r>
            <a:r>
              <a:rPr lang="en-US" altLang="zh-CN" dirty="0" smtClean="0"/>
              <a:t>/</a:t>
            </a:r>
            <a:r>
              <a:rPr lang="zh-CN" altLang="en-US" dirty="0" smtClean="0"/>
              <a:t>注册页：张帅</a:t>
            </a:r>
            <a:endParaRPr lang="en-US" altLang="zh-CN" dirty="0" smtClean="0"/>
          </a:p>
          <a:p>
            <a:endParaRPr lang="en-US" altLang="zh-CN" dirty="0" smtClean="0"/>
          </a:p>
          <a:p>
            <a:r>
              <a:rPr lang="zh-CN" altLang="en-US" dirty="0"/>
              <a:t>模块</a:t>
            </a:r>
            <a:r>
              <a:rPr lang="zh-CN" altLang="en-US" dirty="0" smtClean="0"/>
              <a:t>页</a:t>
            </a:r>
            <a:r>
              <a:rPr lang="en-US" altLang="zh-CN" dirty="0" smtClean="0"/>
              <a:t>2</a:t>
            </a:r>
            <a:r>
              <a:rPr lang="zh-CN" altLang="en-US" dirty="0" smtClean="0"/>
              <a:t>张：何科</a:t>
            </a:r>
            <a:endParaRPr lang="en-US" altLang="zh-CN" dirty="0" smtClean="0"/>
          </a:p>
          <a:p>
            <a:endParaRPr lang="en-US" altLang="zh-CN" dirty="0"/>
          </a:p>
          <a:p>
            <a:endParaRPr lang="en-US" altLang="zh-CN" dirty="0" smtClean="0"/>
          </a:p>
          <a:p>
            <a:r>
              <a:rPr lang="zh-CN" altLang="en-US" b="1" dirty="0">
                <a:hlinkClick r:id="rId2" action="ppaction://hlinkfile"/>
              </a:rPr>
              <a:t> </a:t>
            </a:r>
            <a:endParaRPr lang="en-US" altLang="zh-CN" dirty="0" smtClean="0"/>
          </a:p>
        </p:txBody>
      </p:sp>
    </p:spTree>
    <p:extLst>
      <p:ext uri="{BB962C8B-B14F-4D97-AF65-F5344CB8AC3E}">
        <p14:creationId xmlns:p14="http://schemas.microsoft.com/office/powerpoint/2010/main" val="3124324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251" y="-762034"/>
            <a:ext cx="15415098" cy="1541509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420238" y="-2632954"/>
            <a:ext cx="7846979" cy="784697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570909" y="3450827"/>
            <a:ext cx="2082621" cy="1200329"/>
          </a:xfrm>
          <a:prstGeom prst="rect">
            <a:avLst/>
          </a:prstGeom>
          <a:noFill/>
        </p:spPr>
        <p:txBody>
          <a:bodyPr wrap="none" rtlCol="0">
            <a:spAutoFit/>
          </a:bodyPr>
          <a:lstStyle/>
          <a:p>
            <a:pPr algn="ctr"/>
            <a:r>
              <a:rPr lang="en-US" altLang="zh-CN" sz="7200" dirty="0">
                <a:solidFill>
                  <a:schemeClr val="bg1"/>
                </a:solidFill>
                <a:latin typeface="Gotham Rounded Medium" panose="02000000000000000000" pitchFamily="50" charset="0"/>
              </a:rPr>
              <a:t>END</a:t>
            </a:r>
            <a:endParaRPr lang="zh-CN" altLang="en-US" sz="7200" dirty="0">
              <a:solidFill>
                <a:schemeClr val="bg1"/>
              </a:solidFill>
              <a:latin typeface="Gotham Rounded Medium" panose="02000000000000000000" pitchFamily="50" charset="0"/>
            </a:endParaRPr>
          </a:p>
        </p:txBody>
      </p:sp>
      <p:cxnSp>
        <p:nvCxnSpPr>
          <p:cNvPr id="6" name="直接连接符 5"/>
          <p:cNvCxnSpPr/>
          <p:nvPr/>
        </p:nvCxnSpPr>
        <p:spPr>
          <a:xfrm>
            <a:off x="6493691" y="4500282"/>
            <a:ext cx="423705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139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271493" y="2731315"/>
            <a:ext cx="2492990" cy="1015663"/>
          </a:xfrm>
          <a:prstGeom prst="rect">
            <a:avLst/>
          </a:prstGeom>
        </p:spPr>
        <p:txBody>
          <a:bodyPr wrap="none">
            <a:spAutoFit/>
          </a:bodyPr>
          <a:lstStyle/>
          <a:p>
            <a:r>
              <a:rPr lang="zh-CN" altLang="en-US" sz="6000" b="1" dirty="0" smtClean="0">
                <a:latin typeface="STFangsong" charset="-122"/>
                <a:ea typeface="STFangsong" charset="-122"/>
                <a:cs typeface="STFangsong" charset="-122"/>
              </a:rPr>
              <a:t>战略层</a:t>
            </a:r>
            <a:endParaRPr lang="zh-CN" altLang="en-US" sz="6000" b="1" dirty="0">
              <a:latin typeface="STFangsong" charset="-122"/>
              <a:ea typeface="STFangsong" charset="-122"/>
              <a:cs typeface="STFangsong" charset="-122"/>
            </a:endParaRPr>
          </a:p>
        </p:txBody>
      </p:sp>
    </p:spTree>
    <p:extLst>
      <p:ext uri="{BB962C8B-B14F-4D97-AF65-F5344CB8AC3E}">
        <p14:creationId xmlns:p14="http://schemas.microsoft.com/office/powerpoint/2010/main" val="1784536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战略层</a:t>
            </a:r>
            <a:endParaRPr lang="zh-CN" altLang="en-US" sz="2800" b="1" dirty="0">
              <a:latin typeface="STFangsong" charset="-122"/>
              <a:ea typeface="STFangsong" charset="-122"/>
              <a:cs typeface="STFangsong" charset="-122"/>
            </a:endParaRPr>
          </a:p>
        </p:txBody>
      </p:sp>
      <p:sp>
        <p:nvSpPr>
          <p:cNvPr id="2" name="矩形 1"/>
          <p:cNvSpPr/>
          <p:nvPr/>
        </p:nvSpPr>
        <p:spPr>
          <a:xfrm>
            <a:off x="1310972" y="1242990"/>
            <a:ext cx="10011452" cy="1754326"/>
          </a:xfrm>
          <a:prstGeom prst="rect">
            <a:avLst/>
          </a:prstGeom>
        </p:spPr>
        <p:txBody>
          <a:bodyPr wrap="square">
            <a:spAutoFit/>
          </a:bodyPr>
          <a:lstStyle/>
          <a:p>
            <a:r>
              <a:rPr lang="zh-CN" altLang="zh-CN" b="1" dirty="0"/>
              <a:t>产品</a:t>
            </a:r>
            <a:r>
              <a:rPr lang="zh-CN" altLang="zh-CN" b="1" dirty="0" smtClean="0"/>
              <a:t>定位</a:t>
            </a:r>
            <a:r>
              <a:rPr lang="zh-CN" altLang="en-US" b="1" dirty="0" smtClean="0"/>
              <a:t>（一句话概括）</a:t>
            </a:r>
            <a:endParaRPr lang="zh-CN" altLang="zh-CN" dirty="0"/>
          </a:p>
          <a:p>
            <a:r>
              <a:rPr lang="zh-CN" altLang="zh-CN" dirty="0"/>
              <a:t>一个集销售、售后、体验、服务一体的汽车销售和服务平台</a:t>
            </a:r>
            <a:r>
              <a:rPr lang="zh-CN" altLang="zh-CN" dirty="0" smtClean="0"/>
              <a:t>。</a:t>
            </a:r>
            <a:endParaRPr lang="en-US" altLang="zh-CN" dirty="0" smtClean="0"/>
          </a:p>
          <a:p>
            <a:endParaRPr lang="en-US" altLang="zh-CN" dirty="0" smtClean="0"/>
          </a:p>
          <a:p>
            <a:r>
              <a:rPr lang="zh-CN" altLang="en-US" b="1" dirty="0" smtClean="0"/>
              <a:t>主要功能</a:t>
            </a:r>
            <a:endParaRPr lang="zh-CN" altLang="zh-CN" b="1" dirty="0"/>
          </a:p>
          <a:p>
            <a:r>
              <a:rPr lang="zh-CN" altLang="zh-CN" dirty="0"/>
              <a:t>用于树立品牌形象，以推广产品、吸引用户为主要目的，通过全方位的产品展示方便用户选购车辆，辅之以售后和保养预约等功能为已经购车的用户提供便利。</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585" y="3227457"/>
            <a:ext cx="7011952" cy="331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2322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a:latin typeface="STFangsong" charset="-122"/>
                <a:ea typeface="STFangsong" charset="-122"/>
                <a:cs typeface="STFangsong" charset="-122"/>
              </a:rPr>
              <a:t>战略层</a:t>
            </a:r>
          </a:p>
        </p:txBody>
      </p:sp>
      <p:sp>
        <p:nvSpPr>
          <p:cNvPr id="2" name="椭圆 1"/>
          <p:cNvSpPr/>
          <p:nvPr/>
        </p:nvSpPr>
        <p:spPr>
          <a:xfrm>
            <a:off x="4580966" y="3227295"/>
            <a:ext cx="1308847" cy="1308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a:t>
            </a:r>
          </a:p>
        </p:txBody>
      </p:sp>
      <p:sp>
        <p:nvSpPr>
          <p:cNvPr id="3" name="椭圆 2"/>
          <p:cNvSpPr/>
          <p:nvPr/>
        </p:nvSpPr>
        <p:spPr>
          <a:xfrm>
            <a:off x="1310973" y="4688541"/>
            <a:ext cx="1360509" cy="1360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t>商业利益出发</a:t>
            </a:r>
            <a:endParaRPr lang="zh-CN" altLang="en-US" dirty="0"/>
          </a:p>
        </p:txBody>
      </p:sp>
      <p:sp>
        <p:nvSpPr>
          <p:cNvPr id="9" name="椭圆 8"/>
          <p:cNvSpPr/>
          <p:nvPr/>
        </p:nvSpPr>
        <p:spPr>
          <a:xfrm>
            <a:off x="4529304" y="987131"/>
            <a:ext cx="1360509" cy="1360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用户</a:t>
            </a:r>
            <a:r>
              <a:rPr lang="zh-CN" altLang="en-US" dirty="0" smtClean="0"/>
              <a:t>利益出发</a:t>
            </a:r>
            <a:endParaRPr lang="zh-CN" altLang="en-US" dirty="0"/>
          </a:p>
        </p:txBody>
      </p:sp>
      <p:sp>
        <p:nvSpPr>
          <p:cNvPr id="10" name="椭圆 9"/>
          <p:cNvSpPr/>
          <p:nvPr/>
        </p:nvSpPr>
        <p:spPr>
          <a:xfrm>
            <a:off x="8213796" y="4688540"/>
            <a:ext cx="1360509" cy="1360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技术角度出发</a:t>
            </a:r>
            <a:endParaRPr lang="zh-CN" altLang="en-US" b="1" dirty="0"/>
          </a:p>
        </p:txBody>
      </p:sp>
      <p:sp>
        <p:nvSpPr>
          <p:cNvPr id="4" name="矩形 3"/>
          <p:cNvSpPr/>
          <p:nvPr/>
        </p:nvSpPr>
        <p:spPr>
          <a:xfrm>
            <a:off x="434235" y="1821667"/>
            <a:ext cx="4038600" cy="2585323"/>
          </a:xfrm>
          <a:prstGeom prst="rect">
            <a:avLst/>
          </a:prstGeom>
        </p:spPr>
        <p:txBody>
          <a:bodyPr wrap="square">
            <a:spAutoFit/>
          </a:bodyPr>
          <a:lstStyle/>
          <a:p>
            <a:r>
              <a:rPr lang="zh-CN" altLang="zh-CN" b="1" dirty="0"/>
              <a:t>从商业利益出发（我们要通过产品得到什么？）</a:t>
            </a:r>
            <a:endParaRPr lang="zh-CN" altLang="zh-CN" dirty="0"/>
          </a:p>
          <a:p>
            <a:r>
              <a:rPr lang="en-US" altLang="zh-CN" dirty="0" smtClean="0"/>
              <a:t>1</a:t>
            </a:r>
            <a:r>
              <a:rPr lang="en-US" altLang="zh-CN" dirty="0"/>
              <a:t>.</a:t>
            </a:r>
            <a:r>
              <a:rPr lang="zh-CN" altLang="zh-CN" dirty="0"/>
              <a:t>为品牌进行宣传，将品牌的优势和特色在互联网进行展示。</a:t>
            </a:r>
          </a:p>
          <a:p>
            <a:r>
              <a:rPr lang="en-US" altLang="zh-CN" dirty="0" smtClean="0"/>
              <a:t>2</a:t>
            </a:r>
            <a:r>
              <a:rPr lang="en-US" altLang="zh-CN" dirty="0"/>
              <a:t>.</a:t>
            </a:r>
            <a:r>
              <a:rPr lang="zh-CN" altLang="zh-CN" dirty="0"/>
              <a:t>吸引消费者，通过精美的宣传图和便捷的购车服务，刺激潜在消费者选择我们的产品</a:t>
            </a:r>
          </a:p>
          <a:p>
            <a:r>
              <a:rPr lang="en-US" altLang="zh-CN" dirty="0" smtClean="0"/>
              <a:t>3</a:t>
            </a:r>
            <a:r>
              <a:rPr lang="en-US" altLang="zh-CN" dirty="0"/>
              <a:t>.</a:t>
            </a:r>
            <a:r>
              <a:rPr lang="zh-CN" altLang="zh-CN" dirty="0"/>
              <a:t>采集获取用户的需求和偏好等信息，为今后产品的设计铺路。</a:t>
            </a:r>
            <a:endParaRPr lang="zh-CN" altLang="en-US" dirty="0"/>
          </a:p>
        </p:txBody>
      </p:sp>
      <p:sp>
        <p:nvSpPr>
          <p:cNvPr id="5" name="矩形 4"/>
          <p:cNvSpPr/>
          <p:nvPr/>
        </p:nvSpPr>
        <p:spPr>
          <a:xfrm>
            <a:off x="6409764" y="944504"/>
            <a:ext cx="4840941" cy="1754326"/>
          </a:xfrm>
          <a:prstGeom prst="rect">
            <a:avLst/>
          </a:prstGeom>
        </p:spPr>
        <p:txBody>
          <a:bodyPr wrap="square">
            <a:spAutoFit/>
          </a:bodyPr>
          <a:lstStyle/>
          <a:p>
            <a:r>
              <a:rPr lang="zh-CN" altLang="zh-CN" b="1" dirty="0"/>
              <a:t>从用户角度出发（用户要通过产品得到什么？）</a:t>
            </a:r>
            <a:endParaRPr lang="zh-CN" altLang="zh-CN" dirty="0"/>
          </a:p>
          <a:p>
            <a:r>
              <a:rPr lang="en-US" altLang="zh-CN" dirty="0" smtClean="0"/>
              <a:t>1</a:t>
            </a:r>
            <a:r>
              <a:rPr lang="en-US" altLang="zh-CN" dirty="0"/>
              <a:t>.</a:t>
            </a:r>
            <a:r>
              <a:rPr lang="zh-CN" altLang="zh-CN" dirty="0"/>
              <a:t>品牌车型的各项数据和资料，产品的全方位展示</a:t>
            </a:r>
          </a:p>
          <a:p>
            <a:r>
              <a:rPr lang="en-US" altLang="zh-CN" dirty="0"/>
              <a:t>2.</a:t>
            </a:r>
            <a:r>
              <a:rPr lang="zh-CN" altLang="zh-CN" dirty="0"/>
              <a:t>官方的购车推荐，个性化的选车体验</a:t>
            </a:r>
          </a:p>
          <a:p>
            <a:r>
              <a:rPr lang="en-US" altLang="zh-CN" dirty="0" smtClean="0"/>
              <a:t>3</a:t>
            </a:r>
            <a:r>
              <a:rPr lang="en-US" altLang="zh-CN" dirty="0"/>
              <a:t>.</a:t>
            </a:r>
            <a:r>
              <a:rPr lang="zh-CN" altLang="zh-CN" dirty="0"/>
              <a:t>快速了解可以享受的优惠和福利</a:t>
            </a:r>
          </a:p>
          <a:p>
            <a:r>
              <a:rPr lang="en-US" altLang="zh-CN" dirty="0" smtClean="0"/>
              <a:t>4</a:t>
            </a:r>
            <a:r>
              <a:rPr lang="en-US" altLang="zh-CN" dirty="0"/>
              <a:t>.</a:t>
            </a:r>
            <a:r>
              <a:rPr lang="zh-CN" altLang="zh-CN" dirty="0"/>
              <a:t>便捷的售后服务与咨询服务</a:t>
            </a:r>
          </a:p>
        </p:txBody>
      </p:sp>
      <p:sp>
        <p:nvSpPr>
          <p:cNvPr id="13" name="矩形 12"/>
          <p:cNvSpPr/>
          <p:nvPr/>
        </p:nvSpPr>
        <p:spPr>
          <a:xfrm>
            <a:off x="3372855" y="4883220"/>
            <a:ext cx="4840941" cy="1477328"/>
          </a:xfrm>
          <a:prstGeom prst="rect">
            <a:avLst/>
          </a:prstGeom>
        </p:spPr>
        <p:txBody>
          <a:bodyPr wrap="square">
            <a:spAutoFit/>
          </a:bodyPr>
          <a:lstStyle/>
          <a:p>
            <a:r>
              <a:rPr lang="zh-CN" altLang="zh-CN" b="1" dirty="0" smtClean="0"/>
              <a:t>从</a:t>
            </a:r>
            <a:r>
              <a:rPr lang="zh-CN" altLang="en-US" b="1" dirty="0" smtClean="0"/>
              <a:t>技术</a:t>
            </a:r>
            <a:r>
              <a:rPr lang="zh-CN" altLang="zh-CN" b="1" dirty="0" smtClean="0"/>
              <a:t>出发（</a:t>
            </a:r>
            <a:r>
              <a:rPr lang="zh-CN" altLang="en-US" b="1" dirty="0" smtClean="0"/>
              <a:t>可行性</a:t>
            </a:r>
            <a:r>
              <a:rPr lang="zh-CN" altLang="zh-CN" b="1" dirty="0" smtClean="0"/>
              <a:t>）</a:t>
            </a:r>
            <a:endParaRPr lang="zh-CN" altLang="zh-CN" dirty="0"/>
          </a:p>
          <a:p>
            <a:r>
              <a:rPr lang="zh-CN" altLang="zh-CN" dirty="0" smtClean="0"/>
              <a:t>只需</a:t>
            </a:r>
            <a:r>
              <a:rPr lang="zh-CN" altLang="zh-CN" dirty="0"/>
              <a:t>要通过</a:t>
            </a:r>
            <a:r>
              <a:rPr lang="en-US" altLang="zh-CN" dirty="0" err="1"/>
              <a:t>vue</a:t>
            </a:r>
            <a:r>
              <a:rPr lang="zh-CN" altLang="zh-CN" dirty="0"/>
              <a:t>、</a:t>
            </a:r>
            <a:r>
              <a:rPr lang="en-US" altLang="zh-CN" dirty="0"/>
              <a:t>bootstrap</a:t>
            </a:r>
            <a:r>
              <a:rPr lang="zh-CN" altLang="zh-CN" dirty="0"/>
              <a:t>等框架实现网页的设计，</a:t>
            </a:r>
            <a:r>
              <a:rPr lang="en-US" altLang="zh-CN" dirty="0" err="1"/>
              <a:t>js</a:t>
            </a:r>
            <a:r>
              <a:rPr lang="zh-CN" altLang="zh-CN" dirty="0"/>
              <a:t>编写实时结算程序，方便用户获取指定配置车辆的价格和分期贷款信息，较为容易实现。</a:t>
            </a:r>
          </a:p>
        </p:txBody>
      </p:sp>
    </p:spTree>
    <p:extLst>
      <p:ext uri="{BB962C8B-B14F-4D97-AF65-F5344CB8AC3E}">
        <p14:creationId xmlns:p14="http://schemas.microsoft.com/office/powerpoint/2010/main" val="308697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a:latin typeface="STFangsong" charset="-122"/>
                <a:ea typeface="STFangsong" charset="-122"/>
                <a:cs typeface="STFangsong" charset="-122"/>
              </a:rPr>
              <a:t>战略层</a:t>
            </a:r>
          </a:p>
        </p:txBody>
      </p:sp>
      <p:sp>
        <p:nvSpPr>
          <p:cNvPr id="2" name="矩形 1"/>
          <p:cNvSpPr/>
          <p:nvPr/>
        </p:nvSpPr>
        <p:spPr>
          <a:xfrm>
            <a:off x="1147483" y="3245219"/>
            <a:ext cx="1380564" cy="5647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t>产品定位</a:t>
            </a:r>
            <a:endParaRPr lang="zh-CN" altLang="en-US" dirty="0"/>
          </a:p>
        </p:txBody>
      </p:sp>
      <p:sp>
        <p:nvSpPr>
          <p:cNvPr id="8" name="矩形 7"/>
          <p:cNvSpPr/>
          <p:nvPr/>
        </p:nvSpPr>
        <p:spPr>
          <a:xfrm>
            <a:off x="3065930" y="2052916"/>
            <a:ext cx="1380564"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产品定义</a:t>
            </a:r>
            <a:endParaRPr lang="zh-CN" altLang="en-US" dirty="0"/>
          </a:p>
        </p:txBody>
      </p:sp>
      <p:sp>
        <p:nvSpPr>
          <p:cNvPr id="9" name="矩形 8"/>
          <p:cNvSpPr/>
          <p:nvPr/>
        </p:nvSpPr>
        <p:spPr>
          <a:xfrm>
            <a:off x="3065930" y="4406150"/>
            <a:ext cx="1380564" cy="56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用户需求</a:t>
            </a:r>
            <a:endParaRPr lang="zh-CN" altLang="en-US" dirty="0"/>
          </a:p>
        </p:txBody>
      </p:sp>
      <p:sp>
        <p:nvSpPr>
          <p:cNvPr id="10" name="矩形 9"/>
          <p:cNvSpPr/>
          <p:nvPr/>
        </p:nvSpPr>
        <p:spPr>
          <a:xfrm>
            <a:off x="4885765" y="1219200"/>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使用人群</a:t>
            </a:r>
            <a:endParaRPr lang="zh-CN" altLang="en-US" dirty="0"/>
          </a:p>
        </p:txBody>
      </p:sp>
      <p:sp>
        <p:nvSpPr>
          <p:cNvPr id="11" name="矩形 10"/>
          <p:cNvSpPr/>
          <p:nvPr/>
        </p:nvSpPr>
        <p:spPr>
          <a:xfrm>
            <a:off x="4885765" y="2052915"/>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主要功能</a:t>
            </a:r>
            <a:endParaRPr lang="zh-CN" altLang="en-US" dirty="0"/>
          </a:p>
        </p:txBody>
      </p:sp>
      <p:sp>
        <p:nvSpPr>
          <p:cNvPr id="12" name="矩形 11"/>
          <p:cNvSpPr/>
          <p:nvPr/>
        </p:nvSpPr>
        <p:spPr>
          <a:xfrm>
            <a:off x="4885765" y="2855258"/>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产品特色</a:t>
            </a:r>
            <a:endParaRPr lang="zh-CN" altLang="en-US" dirty="0"/>
          </a:p>
        </p:txBody>
      </p:sp>
      <p:sp>
        <p:nvSpPr>
          <p:cNvPr id="13" name="矩形 12"/>
          <p:cNvSpPr/>
          <p:nvPr/>
        </p:nvSpPr>
        <p:spPr>
          <a:xfrm>
            <a:off x="4885765" y="3572435"/>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目标用户</a:t>
            </a:r>
            <a:endParaRPr lang="zh-CN" altLang="en-US" dirty="0"/>
          </a:p>
        </p:txBody>
      </p:sp>
      <p:sp>
        <p:nvSpPr>
          <p:cNvPr id="14" name="矩形 13"/>
          <p:cNvSpPr/>
          <p:nvPr/>
        </p:nvSpPr>
        <p:spPr>
          <a:xfrm>
            <a:off x="4885765" y="4406150"/>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使用场景</a:t>
            </a:r>
            <a:endParaRPr lang="zh-CN" altLang="en-US" dirty="0"/>
          </a:p>
        </p:txBody>
      </p:sp>
      <p:sp>
        <p:nvSpPr>
          <p:cNvPr id="15" name="矩形 14"/>
          <p:cNvSpPr/>
          <p:nvPr/>
        </p:nvSpPr>
        <p:spPr>
          <a:xfrm>
            <a:off x="4885765" y="5208493"/>
            <a:ext cx="1380564" cy="564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用户目标</a:t>
            </a:r>
            <a:endParaRPr lang="zh-CN" altLang="en-US" dirty="0"/>
          </a:p>
        </p:txBody>
      </p:sp>
      <p:sp>
        <p:nvSpPr>
          <p:cNvPr id="3" name="矩形 2"/>
          <p:cNvSpPr/>
          <p:nvPr/>
        </p:nvSpPr>
        <p:spPr>
          <a:xfrm>
            <a:off x="6472517" y="988195"/>
            <a:ext cx="4697508" cy="3970318"/>
          </a:xfrm>
          <a:prstGeom prst="rect">
            <a:avLst/>
          </a:prstGeom>
        </p:spPr>
        <p:txBody>
          <a:bodyPr wrap="square">
            <a:spAutoFit/>
          </a:bodyPr>
          <a:lstStyle/>
          <a:p>
            <a:r>
              <a:rPr lang="zh-CN" altLang="zh-CN" b="1" dirty="0"/>
              <a:t>从产品角度考虑：</a:t>
            </a:r>
            <a:endParaRPr lang="zh-CN" altLang="zh-CN" dirty="0"/>
          </a:p>
          <a:p>
            <a:r>
              <a:rPr lang="en-US" altLang="zh-CN" dirty="0"/>
              <a:t>1.</a:t>
            </a:r>
            <a:r>
              <a:rPr lang="zh-CN" altLang="zh-CN" dirty="0"/>
              <a:t>对于需要选购和了解品牌车辆信息的潜在用户，网站应该展示宣传品牌的明星车型和新款车型，展示品牌的技术和服务优势，具体可感的介绍每款车型，用户可以通过检索寻找自己想要的车型，并且通过选项配置获得想要购买配置车型的具体价格，并快捷寻找附近的门店——吸引用户，刺激消费。</a:t>
            </a:r>
          </a:p>
          <a:p>
            <a:r>
              <a:rPr lang="en-US" altLang="zh-CN" dirty="0"/>
              <a:t>2.</a:t>
            </a:r>
            <a:r>
              <a:rPr lang="zh-CN" altLang="zh-CN" dirty="0"/>
              <a:t>对于已经购买车辆需要在线上进行售后服务，维修和保养预约的留存用户。网站应该向用户提供线上的咨询和预约等服务——提供便利的服务。</a:t>
            </a:r>
          </a:p>
          <a:p>
            <a:r>
              <a:rPr lang="en-US" altLang="zh-CN" dirty="0"/>
              <a:t>3.</a:t>
            </a:r>
            <a:r>
              <a:rPr lang="zh-CN" altLang="zh-CN" dirty="0"/>
              <a:t>产品特色：注重对用户的个性化配置和推荐，努力提升每一位用户的体验。 </a:t>
            </a:r>
          </a:p>
        </p:txBody>
      </p:sp>
      <p:sp>
        <p:nvSpPr>
          <p:cNvPr id="4" name="矩形 3"/>
          <p:cNvSpPr/>
          <p:nvPr/>
        </p:nvSpPr>
        <p:spPr>
          <a:xfrm>
            <a:off x="6571129" y="2855258"/>
            <a:ext cx="4598896" cy="3139321"/>
          </a:xfrm>
          <a:prstGeom prst="rect">
            <a:avLst/>
          </a:prstGeom>
        </p:spPr>
        <p:txBody>
          <a:bodyPr wrap="square">
            <a:spAutoFit/>
          </a:bodyPr>
          <a:lstStyle/>
          <a:p>
            <a:r>
              <a:rPr lang="zh-CN" altLang="zh-CN" b="1" dirty="0"/>
              <a:t>从用户角度：</a:t>
            </a:r>
            <a:endParaRPr lang="zh-CN" altLang="zh-CN" dirty="0"/>
          </a:p>
          <a:p>
            <a:r>
              <a:rPr lang="en-US" altLang="zh-CN" dirty="0"/>
              <a:t>1. </a:t>
            </a:r>
            <a:r>
              <a:rPr lang="zh-CN" altLang="zh-CN" dirty="0"/>
              <a:t>需要选购和了解品牌车辆信息的潜在消费者，在难以实地考察和挑选车型的情况下，或者对是否选购本品牌车型持观望态度时将访问我们的网站，目标是获得便捷的选车服务，全方位具体可感的车辆信息，并且可以根据自己的需求找到自己满意的产品。</a:t>
            </a:r>
          </a:p>
          <a:p>
            <a:r>
              <a:rPr lang="en-US" altLang="zh-CN" dirty="0"/>
              <a:t>2.</a:t>
            </a:r>
            <a:r>
              <a:rPr lang="zh-CN" altLang="zh-CN" dirty="0"/>
              <a:t>已经购买本品牌车型的用户，在难以前往或者不愿前往门店的情况下访问我们的网站，目标是可以在线上完成目标需求服务或者进行到店服务的预约和咨询。</a:t>
            </a:r>
          </a:p>
        </p:txBody>
      </p:sp>
    </p:spTree>
    <p:extLst>
      <p:ext uri="{BB962C8B-B14F-4D97-AF65-F5344CB8AC3E}">
        <p14:creationId xmlns:p14="http://schemas.microsoft.com/office/powerpoint/2010/main" val="198315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271493" y="2731315"/>
            <a:ext cx="2492990" cy="1015663"/>
          </a:xfrm>
          <a:prstGeom prst="rect">
            <a:avLst/>
          </a:prstGeom>
        </p:spPr>
        <p:txBody>
          <a:bodyPr wrap="none">
            <a:spAutoFit/>
          </a:bodyPr>
          <a:lstStyle/>
          <a:p>
            <a:r>
              <a:rPr lang="zh-CN" altLang="en-US" sz="6000" b="1" dirty="0">
                <a:latin typeface="STFangsong" charset="-122"/>
                <a:ea typeface="STFangsong" charset="-122"/>
                <a:cs typeface="STFangsong" charset="-122"/>
              </a:rPr>
              <a:t>范围</a:t>
            </a:r>
            <a:r>
              <a:rPr lang="zh-CN" altLang="en-US" sz="6000" b="1" dirty="0" smtClean="0">
                <a:latin typeface="STFangsong" charset="-122"/>
                <a:ea typeface="STFangsong" charset="-122"/>
                <a:cs typeface="STFangsong" charset="-122"/>
              </a:rPr>
              <a:t>层</a:t>
            </a:r>
            <a:endParaRPr lang="zh-CN" altLang="en-US" sz="6000" b="1" dirty="0">
              <a:latin typeface="STFangsong" charset="-122"/>
              <a:ea typeface="STFangsong" charset="-122"/>
              <a:cs typeface="STFangsong" charset="-122"/>
            </a:endParaRPr>
          </a:p>
        </p:txBody>
      </p:sp>
    </p:spTree>
    <p:extLst>
      <p:ext uri="{BB962C8B-B14F-4D97-AF65-F5344CB8AC3E}">
        <p14:creationId xmlns:p14="http://schemas.microsoft.com/office/powerpoint/2010/main" val="1168433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2400657"/>
          </a:xfrm>
          <a:prstGeom prst="rect">
            <a:avLst/>
          </a:prstGeom>
        </p:spPr>
        <p:txBody>
          <a:bodyPr wrap="square">
            <a:spAutoFit/>
          </a:bodyPr>
          <a:lstStyle/>
          <a:p>
            <a:r>
              <a:rPr lang="zh-CN" altLang="en-US" sz="2400" b="1" dirty="0" smtClean="0"/>
              <a:t>用户调研：</a:t>
            </a:r>
            <a:endParaRPr lang="en-US" altLang="zh-CN" sz="2400" b="1" dirty="0" smtClean="0"/>
          </a:p>
          <a:p>
            <a:endParaRPr lang="en-US" altLang="zh-CN" b="1" dirty="0" smtClean="0"/>
          </a:p>
          <a:p>
            <a:r>
              <a:rPr lang="zh-CN" altLang="en-US" b="1" dirty="0" smtClean="0"/>
              <a:t>样本分析</a:t>
            </a:r>
            <a:endParaRPr lang="en-US" altLang="zh-CN" b="1" dirty="0" smtClean="0"/>
          </a:p>
          <a:p>
            <a:r>
              <a:rPr lang="zh-CN" altLang="zh-CN" dirty="0"/>
              <a:t>在本次问卷中，我们一共调查了</a:t>
            </a:r>
            <a:r>
              <a:rPr lang="en-US" altLang="zh-CN" dirty="0"/>
              <a:t>140</a:t>
            </a:r>
            <a:r>
              <a:rPr lang="zh-CN" altLang="zh-CN" dirty="0"/>
              <a:t>名学生。其中工科专业占了大部分，剩下的文科与理科人数大致相同。而在年级上，绝大多数的学生属于大三，剩余的则分布在大二与大四。</a:t>
            </a:r>
          </a:p>
          <a:p>
            <a:endParaRPr lang="en-US" altLang="zh-CN" dirty="0" smtClean="0"/>
          </a:p>
          <a:p>
            <a:r>
              <a:rPr lang="zh-CN" altLang="en-US" b="1" dirty="0" smtClean="0"/>
              <a:t>得出需求</a:t>
            </a:r>
            <a:endParaRPr lang="en-US" altLang="zh-CN" b="1" dirty="0" smtClean="0"/>
          </a:p>
          <a:p>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2811872339"/>
              </p:ext>
            </p:extLst>
          </p:nvPr>
        </p:nvGraphicFramePr>
        <p:xfrm>
          <a:off x="1310973" y="3274607"/>
          <a:ext cx="8128000" cy="1112520"/>
        </p:xfrm>
        <a:graphic>
          <a:graphicData uri="http://schemas.openxmlformats.org/drawingml/2006/table">
            <a:tbl>
              <a:tblPr firstRow="1" bandRow="1">
                <a:tableStyleId>{073A0DAA-6AF3-43AB-8588-CEC1D06C72B9}</a:tableStyleId>
              </a:tblPr>
              <a:tblGrid>
                <a:gridCol w="4064000"/>
                <a:gridCol w="4064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展示栏目</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必须</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可选</a:t>
                      </a:r>
                      <a:endParaRPr lang="zh-CN" altLang="en-US" dirty="0">
                        <a:solidFill>
                          <a:sysClr val="windowText" lastClr="000000"/>
                        </a:solidFill>
                      </a:endParaRPr>
                    </a:p>
                  </a:txBody>
                  <a:tcPr>
                    <a:solidFill>
                      <a:schemeClr val="bg1">
                        <a:lumMod val="95000"/>
                      </a:schemeClr>
                    </a:solidFill>
                  </a:tcPr>
                </a:tc>
              </a:tr>
              <a:tr h="370840">
                <a:tc>
                  <a:txBody>
                    <a:bodyPr/>
                    <a:lstStyle/>
                    <a:p>
                      <a:r>
                        <a:rPr lang="zh-CN" altLang="zh-CN" sz="1800" kern="1200" dirty="0" smtClean="0">
                          <a:solidFill>
                            <a:schemeClr val="dk1"/>
                          </a:solidFill>
                          <a:effectLst/>
                          <a:latin typeface="+mn-lt"/>
                          <a:ea typeface="+mn-ea"/>
                          <a:cs typeface="+mn-cs"/>
                        </a:rPr>
                        <a:t>车型</a:t>
                      </a:r>
                      <a:r>
                        <a:rPr lang="zh-CN" altLang="en-US" sz="1800" kern="1200" dirty="0" smtClean="0">
                          <a:solidFill>
                            <a:schemeClr val="dk1"/>
                          </a:solidFill>
                          <a:effectLst/>
                          <a:latin typeface="+mn-lt"/>
                          <a:ea typeface="+mn-ea"/>
                          <a:cs typeface="+mn-cs"/>
                        </a:rPr>
                        <a:t>介绍、</a:t>
                      </a:r>
                      <a:r>
                        <a:rPr lang="zh-CN" altLang="zh-CN" sz="1800" kern="1200" dirty="0" smtClean="0">
                          <a:solidFill>
                            <a:schemeClr val="dk1"/>
                          </a:solidFill>
                          <a:effectLst/>
                          <a:latin typeface="+mn-lt"/>
                          <a:ea typeface="+mn-ea"/>
                          <a:cs typeface="+mn-cs"/>
                        </a:rPr>
                        <a:t>相关品牌</a:t>
                      </a:r>
                      <a:r>
                        <a:rPr lang="zh-CN" altLang="en-US" sz="1800" kern="1200" dirty="0" smtClean="0">
                          <a:solidFill>
                            <a:schemeClr val="dk1"/>
                          </a:solidFill>
                          <a:effectLst/>
                          <a:latin typeface="+mn-lt"/>
                          <a:ea typeface="+mn-ea"/>
                          <a:cs typeface="+mn-cs"/>
                        </a:rPr>
                        <a:t>介绍</a:t>
                      </a:r>
                      <a:endParaRPr lang="zh-CN" altLang="en-US" dirty="0"/>
                    </a:p>
                  </a:txBody>
                  <a:tcPr>
                    <a:solidFill>
                      <a:schemeClr val="bg1"/>
                    </a:solidFill>
                  </a:tcPr>
                </a:tc>
                <a:tc>
                  <a:txBody>
                    <a:bodyPr/>
                    <a:lstStyle/>
                    <a:p>
                      <a:r>
                        <a:rPr lang="zh-CN" altLang="zh-CN" sz="1800" kern="1200" dirty="0" smtClean="0">
                          <a:solidFill>
                            <a:schemeClr val="dk1"/>
                          </a:solidFill>
                          <a:effectLst/>
                          <a:latin typeface="+mn-lt"/>
                          <a:ea typeface="+mn-ea"/>
                          <a:cs typeface="+mn-cs"/>
                        </a:rPr>
                        <a:t>购车指南，热销车辆推荐，售后服务</a:t>
                      </a:r>
                      <a:endParaRPr lang="zh-CN" altLang="en-US" dirty="0"/>
                    </a:p>
                  </a:txBody>
                  <a:tcPr>
                    <a:solidFill>
                      <a:schemeClr val="bg1"/>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67002182"/>
              </p:ext>
            </p:extLst>
          </p:nvPr>
        </p:nvGraphicFramePr>
        <p:xfrm>
          <a:off x="1310973" y="4504764"/>
          <a:ext cx="8128000" cy="741680"/>
        </p:xfrm>
        <a:graphic>
          <a:graphicData uri="http://schemas.openxmlformats.org/drawingml/2006/table">
            <a:tbl>
              <a:tblPr firstRow="1" bandRow="1">
                <a:tableStyleId>{073A0DAA-6AF3-43AB-8588-CEC1D06C72B9}</a:tableStyleId>
              </a:tblPr>
              <a:tblGrid>
                <a:gridCol w="4064000"/>
                <a:gridCol w="4064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最想浏览信息</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zh-CN" sz="1800" kern="1200" dirty="0" smtClean="0">
                          <a:solidFill>
                            <a:schemeClr val="dk1"/>
                          </a:solidFill>
                          <a:effectLst/>
                          <a:latin typeface="+mn-lt"/>
                          <a:ea typeface="+mn-ea"/>
                          <a:cs typeface="+mn-cs"/>
                        </a:rPr>
                        <a:t>汽车配置信息</a:t>
                      </a:r>
                      <a:endParaRPr lang="zh-CN" altLang="en-US" dirty="0">
                        <a:solidFill>
                          <a:sysClr val="windowText" lastClr="000000"/>
                        </a:solidFill>
                      </a:endParaRPr>
                    </a:p>
                  </a:txBody>
                  <a:tcPr>
                    <a:solidFill>
                      <a:schemeClr val="bg1">
                        <a:lumMod val="95000"/>
                      </a:schemeClr>
                    </a:solidFill>
                  </a:tcPr>
                </a:tc>
                <a:tc>
                  <a:txBody>
                    <a:bodyPr/>
                    <a:lstStyle/>
                    <a:p>
                      <a:r>
                        <a:rPr lang="zh-CN" altLang="zh-CN" sz="1800" kern="1200" dirty="0" smtClean="0">
                          <a:solidFill>
                            <a:schemeClr val="dk1"/>
                          </a:solidFill>
                          <a:effectLst/>
                          <a:latin typeface="+mn-lt"/>
                          <a:ea typeface="+mn-ea"/>
                          <a:cs typeface="+mn-cs"/>
                        </a:rPr>
                        <a:t>购车优惠</a:t>
                      </a:r>
                      <a:endParaRPr lang="zh-CN" altLang="en-US" dirty="0">
                        <a:solidFill>
                          <a:sysClr val="windowText" lastClr="000000"/>
                        </a:solidFill>
                      </a:endParaRPr>
                    </a:p>
                  </a:txBody>
                  <a:tcPr>
                    <a:solidFill>
                      <a:schemeClr val="bg1">
                        <a:lumMod val="95000"/>
                      </a:schemeClr>
                    </a:solidFill>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20781439"/>
              </p:ext>
            </p:extLst>
          </p:nvPr>
        </p:nvGraphicFramePr>
        <p:xfrm>
          <a:off x="1310973" y="5356412"/>
          <a:ext cx="8128000" cy="1010920"/>
        </p:xfrm>
        <a:graphic>
          <a:graphicData uri="http://schemas.openxmlformats.org/drawingml/2006/table">
            <a:tbl>
              <a:tblPr firstRow="1" bandRow="1">
                <a:tableStyleId>{073A0DAA-6AF3-43AB-8588-CEC1D06C72B9}</a:tableStyleId>
              </a:tblPr>
              <a:tblGrid>
                <a:gridCol w="81280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想要的功能</a:t>
                      </a:r>
                      <a:r>
                        <a:rPr lang="en-US" altLang="zh-CN" b="1" dirty="0" smtClean="0">
                          <a:solidFill>
                            <a:schemeClr val="tx1"/>
                          </a:solidFill>
                        </a:rPr>
                        <a:t>——</a:t>
                      </a:r>
                      <a:r>
                        <a:rPr lang="zh-CN" altLang="zh-CN" sz="1800" b="1" kern="1200" dirty="0" smtClean="0">
                          <a:solidFill>
                            <a:schemeClr val="tx1"/>
                          </a:solidFill>
                          <a:effectLst/>
                          <a:latin typeface="+mn-lt"/>
                          <a:ea typeface="+mn-ea"/>
                          <a:cs typeface="+mn-cs"/>
                        </a:rPr>
                        <a:t>增添更多的元素与交互</a:t>
                      </a:r>
                      <a:endParaRPr lang="en-US" altLang="zh-CN" b="1" dirty="0" smtClean="0">
                        <a:solidFill>
                          <a:schemeClr val="tx1"/>
                        </a:solidFill>
                      </a:endParaRPr>
                    </a:p>
                  </a:txBody>
                  <a:tcPr>
                    <a:solidFill>
                      <a:schemeClr val="bg1">
                        <a:lumMod val="85000"/>
                      </a:schemeClr>
                    </a:solidFill>
                  </a:tcPr>
                </a:tc>
              </a:tr>
              <a:tr h="370840">
                <a:tc>
                  <a:txBody>
                    <a:bodyPr/>
                    <a:lstStyle/>
                    <a:p>
                      <a:r>
                        <a:rPr lang="zh-CN" altLang="zh-CN" sz="1800" kern="1200" dirty="0" smtClean="0">
                          <a:solidFill>
                            <a:schemeClr val="dk1"/>
                          </a:solidFill>
                          <a:effectLst/>
                          <a:latin typeface="+mn-lt"/>
                          <a:ea typeface="+mn-ea"/>
                          <a:cs typeface="+mn-cs"/>
                        </a:rPr>
                        <a:t>订单跟踪查询</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用户使用评价</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个性化推荐</a:t>
                      </a:r>
                      <a:endParaRPr lang="en-US" altLang="zh-CN" sz="1800" kern="1200" dirty="0" smtClean="0">
                        <a:solidFill>
                          <a:schemeClr val="dk1"/>
                        </a:solidFill>
                        <a:effectLst/>
                        <a:latin typeface="+mn-lt"/>
                        <a:ea typeface="+mn-ea"/>
                        <a:cs typeface="+mn-cs"/>
                      </a:endParaRPr>
                    </a:p>
                    <a:p>
                      <a:r>
                        <a:rPr lang="zh-CN" altLang="zh-CN" sz="1800" kern="1200" dirty="0" smtClean="0">
                          <a:solidFill>
                            <a:schemeClr val="dk1"/>
                          </a:solidFill>
                          <a:effectLst/>
                          <a:latin typeface="+mn-lt"/>
                          <a:ea typeface="+mn-ea"/>
                          <a:cs typeface="+mn-cs"/>
                        </a:rPr>
                        <a:t>车主俱乐部</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车型收藏</a:t>
                      </a:r>
                      <a:endParaRPr lang="zh-CN" altLang="en-US" dirty="0">
                        <a:solidFill>
                          <a:sysClr val="windowText" lastClr="000000"/>
                        </a:solidFill>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119068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10973" y="464975"/>
            <a:ext cx="1261884" cy="523220"/>
          </a:xfrm>
          <a:prstGeom prst="rect">
            <a:avLst/>
          </a:prstGeom>
        </p:spPr>
        <p:txBody>
          <a:bodyPr wrap="none">
            <a:spAutoFit/>
          </a:bodyPr>
          <a:lstStyle/>
          <a:p>
            <a:r>
              <a:rPr lang="zh-CN" altLang="en-US" sz="2800" b="1" dirty="0" smtClean="0">
                <a:latin typeface="STFangsong" charset="-122"/>
                <a:ea typeface="STFangsong" charset="-122"/>
                <a:cs typeface="STFangsong" charset="-122"/>
              </a:rPr>
              <a:t>范围层</a:t>
            </a:r>
            <a:endParaRPr lang="en-US" altLang="zh-CN" sz="2800" b="1" dirty="0">
              <a:latin typeface="STFangsong" charset="-122"/>
              <a:ea typeface="STFangsong" charset="-122"/>
              <a:cs typeface="STFangsong" charset="-122"/>
            </a:endParaRPr>
          </a:p>
        </p:txBody>
      </p:sp>
      <p:sp>
        <p:nvSpPr>
          <p:cNvPr id="2" name="矩形 1"/>
          <p:cNvSpPr/>
          <p:nvPr/>
        </p:nvSpPr>
        <p:spPr>
          <a:xfrm>
            <a:off x="1226820" y="1208422"/>
            <a:ext cx="10011452" cy="1015663"/>
          </a:xfrm>
          <a:prstGeom prst="rect">
            <a:avLst/>
          </a:prstGeom>
        </p:spPr>
        <p:txBody>
          <a:bodyPr wrap="square">
            <a:spAutoFit/>
          </a:bodyPr>
          <a:lstStyle/>
          <a:p>
            <a:r>
              <a:rPr lang="zh-CN" altLang="zh-CN" sz="2400" b="1" dirty="0"/>
              <a:t>竞品分析（以北京现代官网为例</a:t>
            </a:r>
            <a:r>
              <a:rPr lang="zh-CN" altLang="zh-CN" sz="2400" b="1" dirty="0" smtClean="0"/>
              <a:t>）</a:t>
            </a:r>
            <a:r>
              <a:rPr lang="zh-CN" altLang="en-US" sz="2400" b="1" dirty="0" smtClean="0"/>
              <a:t>：</a:t>
            </a:r>
            <a:endParaRPr lang="zh-CN" altLang="zh-CN" sz="2400" dirty="0"/>
          </a:p>
          <a:p>
            <a:endParaRPr lang="en-US" altLang="zh-CN" b="1" dirty="0" smtClean="0"/>
          </a:p>
          <a:p>
            <a:endParaRPr lang="en-US" altLang="zh-CN" dirty="0" smtClean="0"/>
          </a:p>
        </p:txBody>
      </p:sp>
      <p:pic>
        <p:nvPicPr>
          <p:cNvPr id="9" name="图片 8"/>
          <p:cNvPicPr/>
          <p:nvPr/>
        </p:nvPicPr>
        <p:blipFill>
          <a:blip r:embed="rId2"/>
          <a:stretch>
            <a:fillRect/>
          </a:stretch>
        </p:blipFill>
        <p:spPr>
          <a:xfrm>
            <a:off x="830527" y="1682070"/>
            <a:ext cx="9720932" cy="841008"/>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1861898245"/>
              </p:ext>
            </p:extLst>
          </p:nvPr>
        </p:nvGraphicFramePr>
        <p:xfrm>
          <a:off x="1415079" y="2599765"/>
          <a:ext cx="8128000" cy="1141904"/>
        </p:xfrm>
        <a:graphic>
          <a:graphicData uri="http://schemas.openxmlformats.org/drawingml/2006/table">
            <a:tbl>
              <a:tblPr firstRow="1" bandRow="1">
                <a:tableStyleId>{073A0DAA-6AF3-43AB-8588-CEC1D06C72B9}</a:tableStyleId>
              </a:tblPr>
              <a:tblGrid>
                <a:gridCol w="4064000"/>
                <a:gridCol w="4064000"/>
              </a:tblGrid>
              <a:tr h="40022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导航栏</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优势</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不足</a:t>
                      </a:r>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t>全局搜索，功能清晰</a:t>
                      </a:r>
                      <a:endParaRPr lang="zh-CN" altLang="en-US" dirty="0"/>
                    </a:p>
                  </a:txBody>
                  <a:tcPr>
                    <a:solidFill>
                      <a:schemeClr val="bg1"/>
                    </a:solidFill>
                  </a:tcPr>
                </a:tc>
                <a:tc>
                  <a:txBody>
                    <a:bodyPr/>
                    <a:lstStyle/>
                    <a:p>
                      <a:r>
                        <a:rPr lang="en-US" altLang="zh-CN" dirty="0" err="1" smtClean="0"/>
                        <a:t>Bluemembers</a:t>
                      </a:r>
                      <a:r>
                        <a:rPr lang="zh-CN" altLang="en-US" dirty="0" smtClean="0"/>
                        <a:t>（俱乐部）表意不明确</a:t>
                      </a:r>
                      <a:endParaRPr lang="zh-CN" altLang="en-US" dirty="0"/>
                    </a:p>
                  </a:txBody>
                  <a:tcPr>
                    <a:solidFill>
                      <a:schemeClr val="bg1"/>
                    </a:solidFill>
                  </a:tcPr>
                </a:tc>
              </a:tr>
            </a:tbl>
          </a:graphicData>
        </a:graphic>
      </p:graphicFrame>
      <p:pic>
        <p:nvPicPr>
          <p:cNvPr id="12" name="图片 11"/>
          <p:cNvPicPr/>
          <p:nvPr/>
        </p:nvPicPr>
        <p:blipFill>
          <a:blip r:embed="rId3"/>
          <a:stretch>
            <a:fillRect/>
          </a:stretch>
        </p:blipFill>
        <p:spPr>
          <a:xfrm>
            <a:off x="830527" y="3831180"/>
            <a:ext cx="5274310" cy="1078230"/>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3209464205"/>
              </p:ext>
            </p:extLst>
          </p:nvPr>
        </p:nvGraphicFramePr>
        <p:xfrm>
          <a:off x="1415078" y="5049619"/>
          <a:ext cx="8128000" cy="1381760"/>
        </p:xfrm>
        <a:graphic>
          <a:graphicData uri="http://schemas.openxmlformats.org/drawingml/2006/table">
            <a:tbl>
              <a:tblPr firstRow="1" bandRow="1">
                <a:tableStyleId>{073A0DAA-6AF3-43AB-8588-CEC1D06C72B9}</a:tableStyleId>
              </a:tblPr>
              <a:tblGrid>
                <a:gridCol w="4064000"/>
                <a:gridCol w="4064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选项卡展示全部车型</a:t>
                      </a:r>
                      <a:endParaRPr lang="en-US" altLang="zh-CN" b="1" dirty="0" smtClean="0">
                        <a:solidFill>
                          <a:schemeClr val="tx1"/>
                        </a:solidFill>
                      </a:endParaRPr>
                    </a:p>
                  </a:txBody>
                  <a:tcPr>
                    <a:solidFill>
                      <a:schemeClr val="bg1">
                        <a:lumMod val="85000"/>
                      </a:schemeClr>
                    </a:solidFill>
                  </a:tcPr>
                </a:tc>
                <a:tc hMerge="1">
                  <a:txBody>
                    <a:bodyPr/>
                    <a:lstStyle/>
                    <a:p>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solidFill>
                            <a:sysClr val="windowText" lastClr="000000"/>
                          </a:solidFill>
                        </a:rPr>
                        <a:t>优势</a:t>
                      </a:r>
                      <a:endParaRPr lang="zh-CN" altLang="en-US" dirty="0">
                        <a:solidFill>
                          <a:sysClr val="windowText" lastClr="000000"/>
                        </a:solidFill>
                      </a:endParaRPr>
                    </a:p>
                  </a:txBody>
                  <a:tcPr>
                    <a:solidFill>
                      <a:schemeClr val="bg1">
                        <a:lumMod val="95000"/>
                      </a:schemeClr>
                    </a:solidFill>
                  </a:tcPr>
                </a:tc>
                <a:tc>
                  <a:txBody>
                    <a:bodyPr/>
                    <a:lstStyle/>
                    <a:p>
                      <a:r>
                        <a:rPr lang="zh-CN" altLang="en-US" dirty="0" smtClean="0">
                          <a:solidFill>
                            <a:sysClr val="windowText" lastClr="000000"/>
                          </a:solidFill>
                        </a:rPr>
                        <a:t>不足</a:t>
                      </a:r>
                      <a:endParaRPr lang="zh-CN" altLang="en-US" dirty="0">
                        <a:solidFill>
                          <a:sysClr val="windowText" lastClr="000000"/>
                        </a:solidFill>
                      </a:endParaRPr>
                    </a:p>
                  </a:txBody>
                  <a:tcPr>
                    <a:solidFill>
                      <a:schemeClr val="bg1">
                        <a:lumMod val="95000"/>
                      </a:schemeClr>
                    </a:solidFill>
                  </a:tcPr>
                </a:tc>
              </a:tr>
              <a:tr h="370840">
                <a:tc>
                  <a:txBody>
                    <a:bodyPr/>
                    <a:lstStyle/>
                    <a:p>
                      <a:r>
                        <a:rPr lang="zh-CN" altLang="en-US" dirty="0" smtClean="0"/>
                        <a:t>开门见山直接向用户展示车型，方便用户检索</a:t>
                      </a:r>
                      <a:endParaRPr lang="zh-CN" altLang="en-US" dirty="0"/>
                    </a:p>
                  </a:txBody>
                  <a:tcPr>
                    <a:solidFill>
                      <a:schemeClr val="bg1"/>
                    </a:solidFill>
                  </a:tcPr>
                </a:tc>
                <a:tc>
                  <a:txBody>
                    <a:bodyPr/>
                    <a:lstStyle/>
                    <a:p>
                      <a:r>
                        <a:rPr lang="zh-CN" altLang="en-US" dirty="0" smtClean="0"/>
                        <a:t>主次不明显，介绍性不足，难以直接吸引用户，功能和模块页重复</a:t>
                      </a:r>
                      <a:endParaRPr lang="zh-CN" altLang="en-US" dirty="0"/>
                    </a:p>
                  </a:txBody>
                  <a:tcPr>
                    <a:solidFill>
                      <a:schemeClr val="bg1"/>
                    </a:solidFill>
                  </a:tcPr>
                </a:tc>
              </a:tr>
            </a:tbl>
          </a:graphicData>
        </a:graphic>
      </p:graphicFrame>
    </p:spTree>
    <p:extLst>
      <p:ext uri="{BB962C8B-B14F-4D97-AF65-F5344CB8AC3E}">
        <p14:creationId xmlns:p14="http://schemas.microsoft.com/office/powerpoint/2010/main" val="266433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32971</TotalTime>
  <Words>1649</Words>
  <Application>Microsoft Office PowerPoint</Application>
  <PresentationFormat>自定义</PresentationFormat>
  <Paragraphs>152</Paragraphs>
  <Slides>21</Slides>
  <Notes>0</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asus</cp:lastModifiedBy>
  <cp:revision>630</cp:revision>
  <dcterms:created xsi:type="dcterms:W3CDTF">2016-01-19T08:46:18Z</dcterms:created>
  <dcterms:modified xsi:type="dcterms:W3CDTF">2020-11-08T13:08:14Z</dcterms:modified>
</cp:coreProperties>
</file>